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10.xml" ContentType="application/vnd.openxmlformats-officedocument.presentationml.notesSlide+xml"/>
  <Override PartName="/ppt/notesSlides/_rels/notesSlide1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6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79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6.xml" ContentType="application/vnd.openxmlformats-officedocument.presentationml.slide+xml"/>
  <Override PartName="/ppt/slides/slide63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0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51.xml" ContentType="application/vnd.openxmlformats-officedocument.presentationml.slide+xml"/>
  <Override PartName="/ppt/slides/slide72.xml" ContentType="application/vnd.openxmlformats-officedocument.presentationml.slide+xml"/>
  <Override PartName="/ppt/slides/slide44.xml" ContentType="application/vnd.openxmlformats-officedocument.presentationml.slide+xml"/>
  <Override PartName="/ppt/slides/slide6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71.xml" ContentType="application/vnd.openxmlformats-officedocument.presentationml.slide+xml"/>
  <Override PartName="/ppt/slides/slide33.xml" ContentType="application/vnd.openxmlformats-officedocument.presentationml.slide+xml"/>
  <Override PartName="/ppt/slides/slide61.xml" ContentType="application/vnd.openxmlformats-officedocument.presentationml.slide+xml"/>
  <Override PartName="/ppt/slides/_rels/slide79.xml.rels" ContentType="application/vnd.openxmlformats-package.relationships+xml"/>
  <Override PartName="/ppt/slides/_rels/slide76.xml.rels" ContentType="application/vnd.openxmlformats-package.relationships+xml"/>
  <Override PartName="/ppt/slides/_rels/slide65.xml.rels" ContentType="application/vnd.openxmlformats-package.relationships+xml"/>
  <Override PartName="/ppt/slides/_rels/slide62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72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4.xml.rels" ContentType="application/vnd.openxmlformats-package.relationships+xml"/>
  <Override PartName="/ppt/slides/_rels/slide80.xml.rels" ContentType="application/vnd.openxmlformats-package.relationships+xml"/>
  <Override PartName="/ppt/slides/_rels/slide78.xml.rels" ContentType="application/vnd.openxmlformats-package.relationships+xml"/>
  <Override PartName="/ppt/slides/_rels/slide53.xml.rels" ContentType="application/vnd.openxmlformats-package.relationships+xml"/>
  <Override PartName="/ppt/slides/_rels/slide64.xml.rels" ContentType="application/vnd.openxmlformats-package.relationships+xml"/>
  <Override PartName="/ppt/slides/_rels/slide69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70.xml.rels" ContentType="application/vnd.openxmlformats-package.relationships+xml"/>
  <Override PartName="/ppt/slides/_rels/slide36.xml.rels" ContentType="application/vnd.openxmlformats-package.relationships+xml"/>
  <Override PartName="/ppt/slides/_rels/slide50.xml.rels" ContentType="application/vnd.openxmlformats-package.relationships+xml"/>
  <Override PartName="/ppt/slides/_rels/slide38.xml.rels" ContentType="application/vnd.openxmlformats-package.relationships+xml"/>
  <Override PartName="/ppt/slides/_rels/slide75.xml.rels" ContentType="application/vnd.openxmlformats-package.relationships+xml"/>
  <Override PartName="/ppt/slides/_rels/slide35.xml.rels" ContentType="application/vnd.openxmlformats-package.relationships+xml"/>
  <Override PartName="/ppt/slides/_rels/slide68.xml.rels" ContentType="application/vnd.openxmlformats-package.relationships+xml"/>
  <Override PartName="/ppt/slides/_rels/slide32.xml.rels" ContentType="application/vnd.openxmlformats-package.relationships+xml"/>
  <Override PartName="/ppt/slides/_rels/slide51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61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63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27.xml.rels" ContentType="application/vnd.openxmlformats-package.relationships+xml"/>
  <Override PartName="/ppt/slides/_rels/slide12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20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8.xml.rels" ContentType="application/vnd.openxmlformats-package.relationships+xml"/>
  <Override PartName="/ppt/slides/_rels/slide71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5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59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80.xml" ContentType="application/vnd.openxmlformats-officedocument.presentationml.slide+xml"/>
  <Override PartName="/ppt/slides/slide30.xml" ContentType="application/vnd.openxmlformats-officedocument.presentationml.slide+xml"/>
  <Override PartName="/ppt/slides/slide21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52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6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62.xml" ContentType="application/vnd.openxmlformats-officedocument.presentationml.slide+xml"/>
  <Override PartName="/ppt/slides/slide11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65.xml" ContentType="application/vnd.openxmlformats-officedocument.presentationml.slide+xml"/>
  <Override PartName="/ppt/slides/slide60.xml" ContentType="application/vnd.openxmlformats-officedocument.presentationml.slide+xml"/>
  <Override PartName="/ppt/slides/slide22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3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78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05.png" ContentType="image/png"/>
  <Override PartName="/ppt/media/image102.png" ContentType="image/png"/>
  <Override PartName="/ppt/media/image100.png" ContentType="image/png"/>
  <Override PartName="/ppt/media/image98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8.png" ContentType="image/png"/>
  <Override PartName="/ppt/media/image85.png" ContentType="image/png"/>
  <Override PartName="/ppt/media/image84.png" ContentType="image/png"/>
  <Override PartName="/ppt/media/image103.png" ContentType="image/png"/>
  <Override PartName="/ppt/media/image83.png" ContentType="image/png"/>
  <Override PartName="/ppt/media/image82.png" ContentType="image/png"/>
  <Override PartName="/ppt/media/image81.png" ContentType="image/png"/>
  <Override PartName="/ppt/media/image106.png" ContentType="image/png"/>
  <Override PartName="/ppt/media/image80.png" ContentType="image/png"/>
  <Override PartName="/ppt/media/image95.png" ContentType="image/png"/>
  <Override PartName="/ppt/media/image76.png" ContentType="image/png"/>
  <Override PartName="/ppt/media/image93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1.png" ContentType="image/png"/>
  <Override PartName="/ppt/media/image68.png" ContentType="image/png"/>
  <Override PartName="/ppt/media/image69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72.png" ContentType="image/png"/>
  <Override PartName="/ppt/media/image63.png" ContentType="image/png"/>
  <Override PartName="/ppt/media/image62.png" ContentType="image/png"/>
  <Override PartName="/ppt/media/image60.png" ContentType="image/png"/>
  <Override PartName="/ppt/media/image59.png" ContentType="image/png"/>
  <Override PartName="/ppt/media/image78.png" ContentType="image/png"/>
  <Override PartName="/ppt/media/image58.png" ContentType="image/png"/>
  <Override PartName="/ppt/media/image97.png" ContentType="image/png"/>
  <Override PartName="/ppt/media/image57.png" ContentType="image/png"/>
  <Override PartName="/ppt/media/image53.png" ContentType="image/png"/>
  <Override PartName="/ppt/media/image86.png" ContentType="image/png"/>
  <Override PartName="/ppt/media/image52.png" ContentType="image/png"/>
  <Override PartName="/ppt/media/image56.png" ContentType="image/png"/>
  <Override PartName="/ppt/media/image51.png" ContentType="image/png"/>
  <Override PartName="/ppt/media/image50.png" ContentType="image/png"/>
  <Override PartName="/ppt/media/image89.png" ContentType="image/png"/>
  <Override PartName="/ppt/media/image49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6.png" ContentType="image/png"/>
  <Override PartName="/ppt/media/image32.png" ContentType="image/png"/>
  <Override PartName="/ppt/media/image45.png" ContentType="image/png"/>
  <Override PartName="/ppt/media/image30.png" ContentType="image/png"/>
  <Override PartName="/ppt/media/image44.png" ContentType="image/png"/>
  <Override PartName="/ppt/media/image27.png" ContentType="image/png"/>
  <Override PartName="/ppt/media/image26.png" ContentType="image/png"/>
  <Override PartName="/ppt/media/image87.png" ContentType="image/png"/>
  <Override PartName="/ppt/media/image28.png" ContentType="image/png"/>
  <Override PartName="/ppt/media/image25.png" ContentType="image/png"/>
  <Override PartName="/ppt/media/image33.png" ContentType="image/png"/>
  <Override PartName="/ppt/media/image38.png" ContentType="image/png"/>
  <Override PartName="/ppt/media/image77.png" ContentType="image/png"/>
  <Override PartName="/ppt/media/image22.png" ContentType="image/png"/>
  <Override PartName="/ppt/media/image55.png" ContentType="image/png"/>
  <Override PartName="/ppt/media/image99.png" ContentType="image/png"/>
  <Override PartName="/ppt/media/image31.png" ContentType="image/png"/>
  <Override PartName="/ppt/media/image37.png" ContentType="image/png"/>
  <Override PartName="/ppt/media/image24.png" ContentType="image/png"/>
  <Override PartName="/ppt/media/image21.png" ContentType="image/png"/>
  <Override PartName="/ppt/media/image54.png" ContentType="image/png"/>
  <Override PartName="/ppt/media/image61.png" ContentType="image/png"/>
  <Override PartName="/ppt/media/image20.png" ContentType="image/png"/>
  <Override PartName="/ppt/media/image96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46.png" ContentType="image/png"/>
  <Override PartName="/ppt/media/image23.png" ContentType="image/png"/>
  <Override PartName="/ppt/media/image12.png" ContentType="image/png"/>
  <Override PartName="/ppt/media/image39.png" ContentType="image/png"/>
  <Override PartName="/ppt/media/image94.png" ContentType="image/png"/>
  <Override PartName="/ppt/media/image35.png" ContentType="image/png"/>
  <Override PartName="/ppt/media/image10.png" ContentType="image/png"/>
  <Override PartName="/ppt/media/image48.png" ContentType="image/pn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40.png" ContentType="image/png"/>
  <Override PartName="/ppt/media/image34.png" ContentType="image/png"/>
  <Override PartName="/ppt/media/image101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79.png" ContentType="image/png"/>
  <Override PartName="/ppt/media/image47.png" ContentType="image/png"/>
  <Override PartName="/ppt/media/image104.png" ContentType="image/png"/>
  <Override PartName="/ppt/media/image70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</p:sldIdLst>
  <p:sldSz cx="12198350" cy="6858000"/>
  <p:notesSz cx="6797675" cy="9926637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8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8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1ACDA89-B1EC-4455-B3CB-8057B16D1C26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body"/>
          </p:nvPr>
        </p:nvSpPr>
        <p:spPr>
          <a:xfrm>
            <a:off x="680400" y="4714560"/>
            <a:ext cx="5436000" cy="4466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8" name="CustomShape 2"/>
          <p:cNvSpPr/>
          <p:nvPr/>
        </p:nvSpPr>
        <p:spPr>
          <a:xfrm>
            <a:off x="3850200" y="9429120"/>
            <a:ext cx="2945160" cy="49536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body"/>
          </p:nvPr>
        </p:nvSpPr>
        <p:spPr>
          <a:xfrm>
            <a:off x="680400" y="4714560"/>
            <a:ext cx="5436000" cy="4466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0" name="CustomShape 2"/>
          <p:cNvSpPr/>
          <p:nvPr/>
        </p:nvSpPr>
        <p:spPr>
          <a:xfrm>
            <a:off x="3850200" y="9429120"/>
            <a:ext cx="2945160" cy="49536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body"/>
          </p:nvPr>
        </p:nvSpPr>
        <p:spPr>
          <a:xfrm>
            <a:off x="680400" y="4714560"/>
            <a:ext cx="5436000" cy="4466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6" name="CustomShape 2"/>
          <p:cNvSpPr/>
          <p:nvPr/>
        </p:nvSpPr>
        <p:spPr>
          <a:xfrm>
            <a:off x="3850200" y="9429120"/>
            <a:ext cx="2945160" cy="49536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09840" y="1604520"/>
            <a:ext cx="109778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09840" y="273600"/>
            <a:ext cx="109778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840" y="1604520"/>
            <a:ext cx="109778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612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840" y="273600"/>
            <a:ext cx="109778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78200" y="5781960"/>
            <a:ext cx="11850840" cy="892440"/>
          </a:xfrm>
          <a:prstGeom prst="rect">
            <a:avLst/>
          </a:prstGeom>
          <a:solidFill>
            <a:srgbClr val="000099"/>
          </a:solidFill>
          <a:ln w="25560">
            <a:solidFill>
              <a:srgbClr val="000099"/>
            </a:solidFill>
            <a:round/>
          </a:ln>
        </p:spPr>
      </p:sp>
      <p:pic>
        <p:nvPicPr>
          <p:cNvPr id="1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1328480" y="375120"/>
            <a:ext cx="554400" cy="57708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178200" y="232560"/>
            <a:ext cx="11850840" cy="5548680"/>
          </a:xfrm>
          <a:prstGeom prst="rect">
            <a:avLst/>
          </a:prstGeom>
          <a:noFill/>
          <a:ln w="12600">
            <a:solidFill>
              <a:srgbClr val="000099"/>
            </a:solidFill>
            <a:round/>
          </a:ln>
        </p:spPr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1328480" y="232560"/>
            <a:ext cx="554400" cy="577080"/>
          </a:xfrm>
          <a:prstGeom prst="rect">
            <a:avLst/>
          </a:prstGeom>
          <a:ln>
            <a:noFill/>
          </a:ln>
        </p:spPr>
      </p:pic>
      <p:pic>
        <p:nvPicPr>
          <p:cNvPr id="40" name="Picture 3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3040" y="150120"/>
            <a:ext cx="470880" cy="692280"/>
          </a:xfrm>
          <a:prstGeom prst="rect">
            <a:avLst/>
          </a:prstGeom>
          <a:ln>
            <a:noFill/>
          </a:ln>
        </p:spPr>
      </p:pic>
      <p:sp>
        <p:nvSpPr>
          <p:cNvPr id="41" name="Line 1"/>
          <p:cNvSpPr/>
          <p:nvPr/>
        </p:nvSpPr>
        <p:spPr>
          <a:xfrm>
            <a:off x="161280" y="881640"/>
            <a:ext cx="11880000" cy="0"/>
          </a:xfrm>
          <a:prstGeom prst="line">
            <a:avLst/>
          </a:prstGeom>
          <a:ln w="9360">
            <a:solidFill>
              <a:srgbClr val="000099"/>
            </a:solidFill>
            <a:round/>
          </a:ln>
        </p:spPr>
      </p:sp>
      <p:sp>
        <p:nvSpPr>
          <p:cNvPr id="42" name="Line 2"/>
          <p:cNvSpPr/>
          <p:nvPr/>
        </p:nvSpPr>
        <p:spPr>
          <a:xfrm>
            <a:off x="169920" y="6602400"/>
            <a:ext cx="11880000" cy="0"/>
          </a:xfrm>
          <a:prstGeom prst="line">
            <a:avLst/>
          </a:prstGeom>
          <a:ln w="9360">
            <a:solidFill>
              <a:srgbClr val="000099"/>
            </a:solidFill>
            <a:round/>
          </a:ln>
        </p:spPr>
      </p:sp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826560" y="2690280"/>
            <a:ext cx="10608840" cy="1856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000000"/>
                </a:solidFill>
                <a:latin typeface="Calibri"/>
                <a:ea typeface="ＭＳ Ｐゴシック"/>
              </a:rPr>
              <a:t>Projeto de Sistemas de Informação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000">
                <a:solidFill>
                  <a:srgbClr val="002060"/>
                </a:solidFill>
                <a:latin typeface="Calibri"/>
                <a:ea typeface="ＭＳ Ｐゴシック"/>
              </a:rPr>
              <a:t>Professor : Márcio Palheta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Casos de Uso</a:t>
            </a:r>
            <a:endParaRPr/>
          </a:p>
        </p:txBody>
      </p:sp>
      <p:graphicFrame>
        <p:nvGraphicFramePr>
          <p:cNvPr id="108" name="Table 2"/>
          <p:cNvGraphicFramePr/>
          <p:nvPr/>
        </p:nvGraphicFramePr>
        <p:xfrm>
          <a:off x="264960" y="1759320"/>
          <a:ext cx="11607120" cy="2133360"/>
        </p:xfrm>
        <a:graphic>
          <a:graphicData uri="http://schemas.openxmlformats.org/drawingml/2006/table">
            <a:tbl>
              <a:tblPr/>
              <a:tblGrid>
                <a:gridCol w="3297960"/>
                <a:gridCol w="4626360"/>
                <a:gridCol w="1689480"/>
                <a:gridCol w="947160"/>
                <a:gridCol w="1046520"/>
              </a:tblGrid>
              <a:tr h="721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latin typeface="Calibri"/>
                        </a:rPr>
                        <a:t>Casos de Uso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latin typeface="Calibri"/>
                        </a:rPr>
                        <a:t>Descrição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latin typeface="Calibri"/>
                        </a:rPr>
                        <a:t>Atores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latin typeface="Calibri"/>
                        </a:rPr>
                        <a:t>WEB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latin typeface="Calibri"/>
                        </a:rPr>
                        <a:t>MOBILE</a:t>
                      </a:r>
                      <a:endParaRPr/>
                    </a:p>
                  </a:txBody>
                  <a:tcPr/>
                </a:tc>
              </a:tr>
              <a:tr h="376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Cadastrar Cliente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Cliente se cadastra no sistema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Cliente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</a:tr>
              <a:tr h="376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Cadastrar Funcionário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Funcionário de cadastra no sistema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Gerente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</a:tr>
              <a:tr h="658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Logar no Sistema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Entrar no sistema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Cliente</a:t>
                      </a:r>
                      <a:endParaRPr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Funcionário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9" name="CustomShape 3"/>
          <p:cNvSpPr/>
          <p:nvPr/>
        </p:nvSpPr>
        <p:spPr>
          <a:xfrm>
            <a:off x="298440" y="1067760"/>
            <a:ext cx="9602640" cy="531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Evaldo Fredson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Casos de Uso</a:t>
            </a:r>
            <a:endParaRPr/>
          </a:p>
        </p:txBody>
      </p:sp>
      <p:sp>
        <p:nvSpPr>
          <p:cNvPr id="111" name="CustomShape 2"/>
          <p:cNvSpPr/>
          <p:nvPr/>
        </p:nvSpPr>
        <p:spPr>
          <a:xfrm>
            <a:off x="183600" y="937440"/>
            <a:ext cx="1295280" cy="5605200"/>
          </a:xfrm>
          <a:prstGeom prst="rect">
            <a:avLst/>
          </a:prstGeom>
          <a:solidFill>
            <a:srgbClr val="ffcc00"/>
          </a:solidFill>
          <a:ln w="25560">
            <a:solidFill>
              <a:srgbClr val="ffcc00"/>
            </a:solidFill>
            <a:round/>
          </a:ln>
        </p:spPr>
      </p:sp>
      <p:pic>
        <p:nvPicPr>
          <p:cNvPr id="112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64920" y="937440"/>
            <a:ext cx="10469880" cy="560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162720" y="991080"/>
            <a:ext cx="5928480" cy="638640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t>Segunda Parte do Exercício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t>24 de Fevereiro de 2016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User Stories</a:t>
            </a:r>
            <a:endParaRPr/>
          </a:p>
        </p:txBody>
      </p:sp>
      <p:graphicFrame>
        <p:nvGraphicFramePr>
          <p:cNvPr id="115" name="Table 2"/>
          <p:cNvGraphicFramePr/>
          <p:nvPr/>
        </p:nvGraphicFramePr>
        <p:xfrm>
          <a:off x="2220120" y="970200"/>
          <a:ext cx="9871200" cy="5546160"/>
        </p:xfrm>
        <a:graphic>
          <a:graphicData uri="http://schemas.openxmlformats.org/drawingml/2006/table">
            <a:tbl>
              <a:tblPr/>
              <a:tblGrid>
                <a:gridCol w="961920"/>
                <a:gridCol w="4727520"/>
                <a:gridCol w="4182120"/>
              </a:tblGrid>
              <a:tr h="628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000000"/>
                          </a:solidFill>
                          <a:latin typeface="Calibri"/>
                        </a:rPr>
                        <a:t>Priority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Narrative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000000"/>
                          </a:solidFill>
                          <a:latin typeface="Calibri"/>
                        </a:rPr>
                        <a:t>Acceptance Criteria</a:t>
                      </a:r>
                      <a:endParaRPr/>
                    </a:p>
                  </a:txBody>
                  <a:tcPr/>
                </a:tc>
              </a:tr>
              <a:tr h="1279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</a:rPr>
                        <a:t>Como padeiro ou confeiteiro,</a:t>
                      </a: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</a:rPr>
                        <a:t>	</a:t>
                      </a:r>
                      <a:endParaRPr/>
                    </a:p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</a:rPr>
                        <a:t>Eu quero visualizar a produção diária por tipo de massa, para que o padeiro ou confeiteiro possa verificar a sua produção do dia.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</a:rPr>
                        <a:t>Posso pesquisar com base na Massa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</a:rPr>
                        <a:t>Posso pesquisar com base em palavra do titulo</a:t>
                      </a:r>
                      <a:endParaRPr/>
                    </a:p>
                  </a:txBody>
                  <a:tcPr/>
                </a:tc>
              </a:tr>
              <a:tr h="1042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</a:rPr>
                        <a:t>Como Padeiro ou Confeiteiro, Quero cadastrar, editar, as produções feita diariamente, para manter o controle da produção em dia.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</a:rPr>
                        <a:t>1. Posso cadastrar, editar a produção diária</a:t>
                      </a:r>
                      <a:endParaRPr/>
                    </a:p>
                  </a:txBody>
                  <a:tcPr/>
                </a:tc>
              </a:tr>
              <a:tr h="1279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</a:rPr>
                        <a:t>Como Padeiro ou Confeiteiro, quero visualizar as receitas feitas por Padeiros ou Confeiteiros, para que novos funcionários possam verificar o padrão que são feitos os produtos.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</a:rPr>
                        <a:t>Posso pesquisar as receitas por tipo de massa de Padaria ou Confeitaria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</a:rPr>
                        <a:t>Posso pesquisar com base me palavra do um titulo</a:t>
                      </a:r>
                      <a:endParaRPr/>
                    </a:p>
                  </a:txBody>
                  <a:tcPr/>
                </a:tc>
              </a:tr>
              <a:tr h="1279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</a:rPr>
                        <a:t>Como Padeiro ou Confeiteiro, quero visualizar a produção efetivada pelos Padeiros ou Confeiteiros, para que saibam quais os produtos serão feito no dia.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</a:rPr>
                        <a:t>Posso pesquisar as produções por tipo de massa de Padaria ou Confeitaria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</a:rPr>
                        <a:t>Posso pesquisar com base me palavra do um titulo</a:t>
                      </a:r>
                      <a:endParaRPr/>
                    </a:p>
                  </a:txBody>
                  <a:tcPr/>
                </a:tc>
              </a:tr>
              <a:tr h="1042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</a:rPr>
                        <a:t>Como ajudante de padeiro, padeiro e confeiteiro, quero confirmar a produção diária com os produtos que foram feitos, apos o  ultimo processo que é assar.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</a:rPr>
                        <a:t>Posso atualizar a produção feita e concluir o produto como produzido.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</a:rPr>
                        <a:t>Posso visualizar o produto como pronto e disponivel para a venda.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6" name="Picture 5" descr=""/>
          <p:cNvPicPr/>
          <p:nvPr/>
        </p:nvPicPr>
        <p:blipFill>
          <a:blip r:embed="rId1"/>
          <a:srcRect l="5903" t="18864" r="53214" b="18952"/>
          <a:stretch>
            <a:fillRect/>
          </a:stretch>
        </p:blipFill>
        <p:spPr>
          <a:xfrm>
            <a:off x="162360" y="1030320"/>
            <a:ext cx="2022840" cy="3077640"/>
          </a:xfrm>
          <a:prstGeom prst="rect">
            <a:avLst/>
          </a:prstGeom>
          <a:ln>
            <a:noFill/>
          </a:ln>
        </p:spPr>
      </p:pic>
      <p:sp>
        <p:nvSpPr>
          <p:cNvPr id="117" name="CustomShape 3"/>
          <p:cNvSpPr/>
          <p:nvPr/>
        </p:nvSpPr>
        <p:spPr>
          <a:xfrm>
            <a:off x="470880" y="1738440"/>
            <a:ext cx="1843920" cy="1918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Monotype Corsiva"/>
                <a:ea typeface="ＭＳ Ｐゴシック"/>
              </a:rPr>
              <a:t>as </a:t>
            </a:r>
            <a:r>
              <a:rPr b="1" lang="en-US" sz="2400">
                <a:solidFill>
                  <a:srgbClr val="3505e5"/>
                </a:solidFill>
                <a:latin typeface="Monotype Corsiva"/>
                <a:ea typeface="ＭＳ Ｐゴシック"/>
              </a:rPr>
              <a:t>who</a:t>
            </a:r>
            <a:r>
              <a:rPr lang="en-US" sz="2400">
                <a:solidFill>
                  <a:srgbClr val="000000"/>
                </a:solidFill>
                <a:latin typeface="Monotype Corsiva"/>
                <a:ea typeface="ＭＳ Ｐゴシック"/>
              </a:rPr>
              <a:t> i want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3505e5"/>
                </a:solidFill>
                <a:latin typeface="Monotype Corsiva"/>
                <a:ea typeface="ＭＳ Ｐゴシック"/>
              </a:rPr>
              <a:t>what</a:t>
            </a:r>
            <a:r>
              <a:rPr lang="en-US" sz="2400">
                <a:solidFill>
                  <a:srgbClr val="000000"/>
                </a:solidFill>
                <a:latin typeface="Monotype Corsiva"/>
                <a:ea typeface="ＭＳ Ｐゴシック"/>
              </a:rPr>
              <a:t> so that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3505e5"/>
                </a:solidFill>
                <a:latin typeface="Monotype Corsiva"/>
                <a:ea typeface="ＭＳ Ｐゴシック"/>
              </a:rPr>
              <a:t>why</a:t>
            </a:r>
            <a:endParaRPr/>
          </a:p>
        </p:txBody>
      </p:sp>
      <p:sp>
        <p:nvSpPr>
          <p:cNvPr id="118" name="CustomShape 4"/>
          <p:cNvSpPr/>
          <p:nvPr/>
        </p:nvSpPr>
        <p:spPr>
          <a:xfrm>
            <a:off x="523440" y="2965320"/>
            <a:ext cx="1661760" cy="1062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Monotype Corsiva"/>
                <a:ea typeface="ＭＳ Ｐゴシック"/>
              </a:rPr>
              <a:t>como que eu quero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Monotype Corsiva"/>
                <a:ea typeface="ＭＳ Ｐゴシック"/>
              </a:rPr>
              <a:t>o modo que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Monotype Corsiva"/>
                <a:ea typeface="ＭＳ Ｐゴシック"/>
              </a:rPr>
              <a:t>Porque</a:t>
            </a:r>
            <a:endParaRPr/>
          </a:p>
        </p:txBody>
      </p:sp>
      <p:sp>
        <p:nvSpPr>
          <p:cNvPr id="119" name="CustomShape 5"/>
          <p:cNvSpPr/>
          <p:nvPr/>
        </p:nvSpPr>
        <p:spPr>
          <a:xfrm>
            <a:off x="162360" y="6293880"/>
            <a:ext cx="3150360" cy="30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ＭＳ Ｐゴシック"/>
              </a:rPr>
              <a:t>Reginaldo Castro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" name="Table 1"/>
          <p:cNvGraphicFramePr/>
          <p:nvPr/>
        </p:nvGraphicFramePr>
        <p:xfrm>
          <a:off x="2220120" y="970200"/>
          <a:ext cx="9871200" cy="1919520"/>
        </p:xfrm>
        <a:graphic>
          <a:graphicData uri="http://schemas.openxmlformats.org/drawingml/2006/table">
            <a:tbl>
              <a:tblPr/>
              <a:tblGrid>
                <a:gridCol w="961920"/>
                <a:gridCol w="4727520"/>
                <a:gridCol w="4182120"/>
              </a:tblGrid>
              <a:tr h="628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000000"/>
                          </a:solidFill>
                          <a:latin typeface="Calibri"/>
                        </a:rPr>
                        <a:t>Priority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Narrative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000000"/>
                          </a:solidFill>
                          <a:latin typeface="Calibri"/>
                        </a:rPr>
                        <a:t>Acceptance Criteria</a:t>
                      </a:r>
                      <a:endParaRPr/>
                    </a:p>
                  </a:txBody>
                  <a:tcPr/>
                </a:tc>
              </a:tr>
              <a:tr h="17550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</a:rPr>
                        <a:t>Como todos os funcionários,</a:t>
                      </a: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</a:rPr>
                        <a:t>	</a:t>
                      </a:r>
                      <a:endParaRPr/>
                    </a:p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</a:rPr>
                        <a:t>Eu quero acompanhar a produção que esta disponível para a venda, </a:t>
                      </a:r>
                      <a:endParaRPr/>
                    </a:p>
                    <a:p>
                      <a:pPr algn="just">
                        <a:lnSpc>
                          <a:spcPct val="100000"/>
                        </a:lnSpc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</a:rPr>
                        <a:t>Posso acompanhar os produtos que estão prontos para que possa estar no status de venda, para por no balcão.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</a:rPr>
                        <a:t>Posso acompanhar com base em palavra do titulo os produtos que estarão prontos para por na venda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1" name="Picture 5" descr=""/>
          <p:cNvPicPr/>
          <p:nvPr/>
        </p:nvPicPr>
        <p:blipFill>
          <a:blip r:embed="rId1"/>
          <a:srcRect l="5903" t="18864" r="53214" b="18952"/>
          <a:stretch>
            <a:fillRect/>
          </a:stretch>
        </p:blipFill>
        <p:spPr>
          <a:xfrm>
            <a:off x="162360" y="1030320"/>
            <a:ext cx="2022840" cy="3077640"/>
          </a:xfrm>
          <a:prstGeom prst="rect">
            <a:avLst/>
          </a:prstGeom>
          <a:ln>
            <a:noFill/>
          </a:ln>
        </p:spPr>
      </p:pic>
      <p:sp>
        <p:nvSpPr>
          <p:cNvPr id="122" name="CustomShape 2"/>
          <p:cNvSpPr/>
          <p:nvPr/>
        </p:nvSpPr>
        <p:spPr>
          <a:xfrm>
            <a:off x="470880" y="1738440"/>
            <a:ext cx="1843920" cy="1918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Monotype Corsiva"/>
                <a:ea typeface="ＭＳ Ｐゴシック"/>
              </a:rPr>
              <a:t>as </a:t>
            </a:r>
            <a:r>
              <a:rPr b="1" lang="en-US" sz="2400">
                <a:solidFill>
                  <a:srgbClr val="3505e5"/>
                </a:solidFill>
                <a:latin typeface="Monotype Corsiva"/>
                <a:ea typeface="ＭＳ Ｐゴシック"/>
              </a:rPr>
              <a:t>who</a:t>
            </a:r>
            <a:r>
              <a:rPr lang="en-US" sz="2400">
                <a:solidFill>
                  <a:srgbClr val="000000"/>
                </a:solidFill>
                <a:latin typeface="Monotype Corsiva"/>
                <a:ea typeface="ＭＳ Ｐゴシック"/>
              </a:rPr>
              <a:t> i want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3505e5"/>
                </a:solidFill>
                <a:latin typeface="Monotype Corsiva"/>
                <a:ea typeface="ＭＳ Ｐゴシック"/>
              </a:rPr>
              <a:t>what</a:t>
            </a:r>
            <a:r>
              <a:rPr lang="en-US" sz="2400">
                <a:solidFill>
                  <a:srgbClr val="000000"/>
                </a:solidFill>
                <a:latin typeface="Monotype Corsiva"/>
                <a:ea typeface="ＭＳ Ｐゴシック"/>
              </a:rPr>
              <a:t> so that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3505e5"/>
                </a:solidFill>
                <a:latin typeface="Monotype Corsiva"/>
                <a:ea typeface="ＭＳ Ｐゴシック"/>
              </a:rPr>
              <a:t>why</a:t>
            </a:r>
            <a:endParaRPr/>
          </a:p>
        </p:txBody>
      </p:sp>
      <p:sp>
        <p:nvSpPr>
          <p:cNvPr id="123" name="CustomShape 3"/>
          <p:cNvSpPr/>
          <p:nvPr/>
        </p:nvSpPr>
        <p:spPr>
          <a:xfrm>
            <a:off x="523440" y="2965320"/>
            <a:ext cx="1661760" cy="1062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Monotype Corsiva"/>
                <a:ea typeface="ＭＳ Ｐゴシック"/>
              </a:rPr>
              <a:t>como que eu quero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Monotype Corsiva"/>
                <a:ea typeface="ＭＳ Ｐゴシック"/>
              </a:rPr>
              <a:t>o modo que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Monotype Corsiva"/>
                <a:ea typeface="ＭＳ Ｐゴシック"/>
              </a:rPr>
              <a:t>Porque</a:t>
            </a:r>
            <a:endParaRPr/>
          </a:p>
        </p:txBody>
      </p:sp>
      <p:sp>
        <p:nvSpPr>
          <p:cNvPr id="124" name="CustomShape 4"/>
          <p:cNvSpPr/>
          <p:nvPr/>
        </p:nvSpPr>
        <p:spPr>
          <a:xfrm>
            <a:off x="162360" y="6293880"/>
            <a:ext cx="3150360" cy="30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ＭＳ Ｐゴシック"/>
              </a:rPr>
              <a:t>Reginaldo Castro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User Stories</a:t>
            </a:r>
            <a:endParaRPr/>
          </a:p>
        </p:txBody>
      </p:sp>
      <p:graphicFrame>
        <p:nvGraphicFramePr>
          <p:cNvPr id="126" name="Table 2"/>
          <p:cNvGraphicFramePr/>
          <p:nvPr/>
        </p:nvGraphicFramePr>
        <p:xfrm>
          <a:off x="2315520" y="1073520"/>
          <a:ext cx="9748800" cy="4236120"/>
        </p:xfrm>
        <a:graphic>
          <a:graphicData uri="http://schemas.openxmlformats.org/drawingml/2006/table">
            <a:tbl>
              <a:tblPr/>
              <a:tblGrid>
                <a:gridCol w="949680"/>
                <a:gridCol w="4669200"/>
                <a:gridCol w="4130280"/>
              </a:tblGrid>
              <a:tr h="628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000000"/>
                          </a:solidFill>
                          <a:latin typeface="Calibri"/>
                        </a:rPr>
                        <a:t>Priority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Narrative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000000"/>
                          </a:solidFill>
                          <a:latin typeface="Calibri"/>
                        </a:rPr>
                        <a:t>Acceptance Criteria</a:t>
                      </a:r>
                      <a:endParaRPr/>
                    </a:p>
                  </a:txBody>
                  <a:tcPr/>
                </a:tc>
              </a:tr>
              <a:tr h="8046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</a:rPr>
                        <a:t>Como cliente de negócios, eu quero vender na web meus produtos para que meus clientes possam comprar.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Meus produtos estejam sendo disponível na web para compra.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</a:txBody>
                  <a:tcPr/>
                </a:tc>
              </a:tr>
              <a:tr h="8046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</a:rPr>
                        <a:t>Como cliente de negócios, eu quero cadastrar meu produtos para que possam ser visualizado por mim e meus clientes.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Quero cadastrar todos meus produtos no sistema.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</a:txBody>
                  <a:tcPr/>
                </a:tc>
              </a:tr>
              <a:tr h="8046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</a:rPr>
                        <a:t>Como funcionário, eu quero registrar o horário de chegada e saída para que possa ter o controle de minhas horas trabalhadas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Poder registrar o horário de entrada e saída de qualquer forma.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</a:txBody>
                  <a:tcPr/>
                </a:tc>
              </a:tr>
              <a:tr h="1042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</a:rPr>
                        <a:t>Como cliente de negócios, eu quero visualizar as vendas que meus funcionaram fizeram para que eu possa ter o controle e assim pagar a comissão deles.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Poder ver as vendas que foram feitas durante o dia e mês.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</a:txBody>
                  <a:tcPr/>
                </a:tc>
              </a:tr>
              <a:tr h="8046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</a:rPr>
                        <a:t>Como funcionário, eu quero visualizar as vendas que fiz para que eu possa ter o controle.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Poder ver as vendas que foram feitas por mim durante o dia e mês.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7" name="Picture 5" descr=""/>
          <p:cNvPicPr/>
          <p:nvPr/>
        </p:nvPicPr>
        <p:blipFill>
          <a:blip r:embed="rId1"/>
          <a:srcRect l="5903" t="18864" r="53214" b="18952"/>
          <a:stretch>
            <a:fillRect/>
          </a:stretch>
        </p:blipFill>
        <p:spPr>
          <a:xfrm>
            <a:off x="162360" y="1030320"/>
            <a:ext cx="2022840" cy="3077640"/>
          </a:xfrm>
          <a:prstGeom prst="rect">
            <a:avLst/>
          </a:prstGeom>
          <a:ln>
            <a:noFill/>
          </a:ln>
        </p:spPr>
      </p:pic>
      <p:sp>
        <p:nvSpPr>
          <p:cNvPr id="128" name="CustomShape 3"/>
          <p:cNvSpPr/>
          <p:nvPr/>
        </p:nvSpPr>
        <p:spPr>
          <a:xfrm>
            <a:off x="470880" y="1738440"/>
            <a:ext cx="1843920" cy="1918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Monotype Corsiva"/>
                <a:ea typeface="ＭＳ Ｐゴシック"/>
              </a:rPr>
              <a:t>as </a:t>
            </a:r>
            <a:r>
              <a:rPr b="1" lang="en-US" sz="2400">
                <a:solidFill>
                  <a:srgbClr val="3505e5"/>
                </a:solidFill>
                <a:latin typeface="Monotype Corsiva"/>
                <a:ea typeface="ＭＳ Ｐゴシック"/>
              </a:rPr>
              <a:t>who</a:t>
            </a:r>
            <a:r>
              <a:rPr lang="en-US" sz="2400">
                <a:solidFill>
                  <a:srgbClr val="000000"/>
                </a:solidFill>
                <a:latin typeface="Monotype Corsiva"/>
                <a:ea typeface="ＭＳ Ｐゴシック"/>
              </a:rPr>
              <a:t> i want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3505e5"/>
                </a:solidFill>
                <a:latin typeface="Monotype Corsiva"/>
                <a:ea typeface="ＭＳ Ｐゴシック"/>
              </a:rPr>
              <a:t>what</a:t>
            </a:r>
            <a:r>
              <a:rPr lang="en-US" sz="2400">
                <a:solidFill>
                  <a:srgbClr val="000000"/>
                </a:solidFill>
                <a:latin typeface="Monotype Corsiva"/>
                <a:ea typeface="ＭＳ Ｐゴシック"/>
              </a:rPr>
              <a:t> so that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3505e5"/>
                </a:solidFill>
                <a:latin typeface="Monotype Corsiva"/>
                <a:ea typeface="ＭＳ Ｐゴシック"/>
              </a:rPr>
              <a:t>why</a:t>
            </a:r>
            <a:endParaRPr/>
          </a:p>
        </p:txBody>
      </p:sp>
      <p:sp>
        <p:nvSpPr>
          <p:cNvPr id="129" name="CustomShape 4"/>
          <p:cNvSpPr/>
          <p:nvPr/>
        </p:nvSpPr>
        <p:spPr>
          <a:xfrm>
            <a:off x="523440" y="2965320"/>
            <a:ext cx="1661760" cy="1062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Monotype Corsiva"/>
                <a:ea typeface="ＭＳ Ｐゴシック"/>
              </a:rPr>
              <a:t>como que eu quero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Monotype Corsiva"/>
                <a:ea typeface="ＭＳ Ｐゴシック"/>
              </a:rPr>
              <a:t>o modo que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Monotype Corsiva"/>
                <a:ea typeface="ＭＳ Ｐゴシック"/>
              </a:rPr>
              <a:t>Porque</a:t>
            </a:r>
            <a:endParaRPr/>
          </a:p>
        </p:txBody>
      </p:sp>
      <p:sp>
        <p:nvSpPr>
          <p:cNvPr id="130" name="CustomShape 5"/>
          <p:cNvSpPr/>
          <p:nvPr/>
        </p:nvSpPr>
        <p:spPr>
          <a:xfrm>
            <a:off x="162360" y="6293880"/>
            <a:ext cx="3150360" cy="30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ＭＳ Ｐゴシック"/>
              </a:rPr>
              <a:t>Willian Alves</a:t>
            </a:r>
            <a:endParaRPr/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User Stories</a:t>
            </a:r>
            <a:endParaRPr/>
          </a:p>
        </p:txBody>
      </p:sp>
      <p:graphicFrame>
        <p:nvGraphicFramePr>
          <p:cNvPr id="132" name="Table 2"/>
          <p:cNvGraphicFramePr/>
          <p:nvPr/>
        </p:nvGraphicFramePr>
        <p:xfrm>
          <a:off x="2315520" y="1073520"/>
          <a:ext cx="9748800" cy="4022640"/>
        </p:xfrm>
        <a:graphic>
          <a:graphicData uri="http://schemas.openxmlformats.org/drawingml/2006/table">
            <a:tbl>
              <a:tblPr/>
              <a:tblGrid>
                <a:gridCol w="949680"/>
                <a:gridCol w="4669200"/>
                <a:gridCol w="4130280"/>
              </a:tblGrid>
              <a:tr h="628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000000"/>
                          </a:solidFill>
                          <a:latin typeface="Calibri"/>
                        </a:rPr>
                        <a:t>Priority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Narrative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000000"/>
                          </a:solidFill>
                          <a:latin typeface="Calibri"/>
                        </a:rPr>
                        <a:t>Acceptance Criteria</a:t>
                      </a:r>
                      <a:endParaRPr/>
                    </a:p>
                  </a:txBody>
                  <a:tcPr/>
                </a:tc>
              </a:tr>
              <a:tr h="718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Como cliente final eu quero visualizar a data de validade de produtos para que eu possa comprar os produtos de meu interesse dentro da validade.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Poder Visualizar a data de validade dos produtos.</a:t>
                      </a:r>
                      <a:endParaRPr/>
                    </a:p>
                  </a:txBody>
                  <a:tcPr/>
                </a:tc>
              </a:tr>
              <a:tr h="9270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Como cliente de negócios, eu quero visualizar a data de validade de produtos para que eu possa substituir os que venceram e os que estão próximo a data de validade, fazer outlet.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Poder Visualizar a data de validade dos produtos.</a:t>
                      </a:r>
                      <a:endParaRPr/>
                    </a:p>
                  </a:txBody>
                  <a:tcPr/>
                </a:tc>
              </a:tr>
              <a:tr h="718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Como cliente de negócios, eu quero poder visualizar todos os clientes que compraram para acompanhar o processo de compra ate a entrega.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Poder visualizar o status da compra de cada cliente.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</a:txBody>
                  <a:tcPr/>
                </a:tc>
              </a:tr>
              <a:tr h="718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Como cliente, eu quero poder visualizar o status de minha compra para acompanhar o processo ate a entrega.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Poder visualizar o status da minha compra.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</a:txBody>
                  <a:tcPr/>
                </a:tc>
              </a:tr>
              <a:tr h="718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Como cliente final, eu quero reservar uma quantidade “x” de pães para a hora que eu for adquirir tenha quantidade suficiente.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Poder reservar a quantidade de produto para determinada hora.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3" name="Picture 5" descr=""/>
          <p:cNvPicPr/>
          <p:nvPr/>
        </p:nvPicPr>
        <p:blipFill>
          <a:blip r:embed="rId1"/>
          <a:srcRect l="5903" t="18864" r="53214" b="18952"/>
          <a:stretch>
            <a:fillRect/>
          </a:stretch>
        </p:blipFill>
        <p:spPr>
          <a:xfrm>
            <a:off x="162360" y="1030320"/>
            <a:ext cx="2022840" cy="3077640"/>
          </a:xfrm>
          <a:prstGeom prst="rect">
            <a:avLst/>
          </a:prstGeom>
          <a:ln>
            <a:noFill/>
          </a:ln>
        </p:spPr>
      </p:pic>
      <p:sp>
        <p:nvSpPr>
          <p:cNvPr id="134" name="CustomShape 3"/>
          <p:cNvSpPr/>
          <p:nvPr/>
        </p:nvSpPr>
        <p:spPr>
          <a:xfrm>
            <a:off x="470880" y="1738440"/>
            <a:ext cx="1843920" cy="1918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Monotype Corsiva"/>
                <a:ea typeface="ＭＳ Ｐゴシック"/>
              </a:rPr>
              <a:t>as </a:t>
            </a:r>
            <a:r>
              <a:rPr b="1" lang="en-US" sz="2400">
                <a:solidFill>
                  <a:srgbClr val="3505e5"/>
                </a:solidFill>
                <a:latin typeface="Monotype Corsiva"/>
                <a:ea typeface="ＭＳ Ｐゴシック"/>
              </a:rPr>
              <a:t>who</a:t>
            </a:r>
            <a:r>
              <a:rPr lang="en-US" sz="2400">
                <a:solidFill>
                  <a:srgbClr val="000000"/>
                </a:solidFill>
                <a:latin typeface="Monotype Corsiva"/>
                <a:ea typeface="ＭＳ Ｐゴシック"/>
              </a:rPr>
              <a:t> i want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3505e5"/>
                </a:solidFill>
                <a:latin typeface="Monotype Corsiva"/>
                <a:ea typeface="ＭＳ Ｐゴシック"/>
              </a:rPr>
              <a:t>what</a:t>
            </a:r>
            <a:r>
              <a:rPr lang="en-US" sz="2400">
                <a:solidFill>
                  <a:srgbClr val="000000"/>
                </a:solidFill>
                <a:latin typeface="Monotype Corsiva"/>
                <a:ea typeface="ＭＳ Ｐゴシック"/>
              </a:rPr>
              <a:t> so that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3505e5"/>
                </a:solidFill>
                <a:latin typeface="Monotype Corsiva"/>
                <a:ea typeface="ＭＳ Ｐゴシック"/>
              </a:rPr>
              <a:t>why</a:t>
            </a:r>
            <a:endParaRPr/>
          </a:p>
        </p:txBody>
      </p:sp>
      <p:sp>
        <p:nvSpPr>
          <p:cNvPr id="135" name="CustomShape 4"/>
          <p:cNvSpPr/>
          <p:nvPr/>
        </p:nvSpPr>
        <p:spPr>
          <a:xfrm>
            <a:off x="523440" y="2965320"/>
            <a:ext cx="1661760" cy="1062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Monotype Corsiva"/>
                <a:ea typeface="ＭＳ Ｐゴシック"/>
              </a:rPr>
              <a:t>como que eu quero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Monotype Corsiva"/>
                <a:ea typeface="ＭＳ Ｐゴシック"/>
              </a:rPr>
              <a:t>o modo que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Monotype Corsiva"/>
                <a:ea typeface="ＭＳ Ｐゴシック"/>
              </a:rPr>
              <a:t>Porque</a:t>
            </a:r>
            <a:endParaRPr/>
          </a:p>
        </p:txBody>
      </p:sp>
      <p:sp>
        <p:nvSpPr>
          <p:cNvPr id="136" name="CustomShape 5"/>
          <p:cNvSpPr/>
          <p:nvPr/>
        </p:nvSpPr>
        <p:spPr>
          <a:xfrm>
            <a:off x="162360" y="6293880"/>
            <a:ext cx="3150360" cy="30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ＭＳ Ｐゴシック"/>
              </a:rPr>
              <a:t>Willian Alves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User Stories</a:t>
            </a:r>
            <a:endParaRPr/>
          </a:p>
        </p:txBody>
      </p:sp>
      <p:graphicFrame>
        <p:nvGraphicFramePr>
          <p:cNvPr id="138" name="Table 2"/>
          <p:cNvGraphicFramePr/>
          <p:nvPr/>
        </p:nvGraphicFramePr>
        <p:xfrm>
          <a:off x="2315520" y="1073520"/>
          <a:ext cx="9748800" cy="4285440"/>
        </p:xfrm>
        <a:graphic>
          <a:graphicData uri="http://schemas.openxmlformats.org/drawingml/2006/table">
            <a:tbl>
              <a:tblPr/>
              <a:tblGrid>
                <a:gridCol w="949680"/>
                <a:gridCol w="4669200"/>
                <a:gridCol w="4130280"/>
              </a:tblGrid>
              <a:tr h="628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000000"/>
                          </a:solidFill>
                          <a:latin typeface="Calibri"/>
                        </a:rPr>
                        <a:t>Priority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Narrative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000000"/>
                          </a:solidFill>
                          <a:latin typeface="Calibri"/>
                        </a:rPr>
                        <a:t>Acceptance Criteria</a:t>
                      </a:r>
                      <a:endParaRPr/>
                    </a:p>
                  </a:txBody>
                  <a:tcPr/>
                </a:tc>
              </a:tr>
              <a:tr h="9270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Como Cliente , quero realizar encomendas periódicas, podendo Cadastrar, cancelar e editar para evitar fazer a mesma encomenda diversas vezes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Este procedimento poderá ser realizado somente com 3 dias de antecedência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A quantidade mínima de dias por semana deve ser 3</a:t>
                      </a:r>
                      <a:endParaRPr/>
                    </a:p>
                  </a:txBody>
                  <a:tcPr/>
                </a:tc>
              </a:tr>
              <a:tr h="718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Como Funcionário,  quero cadastrar ou cancelar as encomendas por falta de produto, pedido do cliente ou outro motivo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O Cancelamento poderá ser realizado com até 24 horas antes da data de inicio das encomendas. </a:t>
                      </a:r>
                      <a:endParaRPr/>
                    </a:p>
                  </a:txBody>
                  <a:tcPr/>
                </a:tc>
              </a:tr>
              <a:tr h="1135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Como cliente, eu quero pesquisar o preço dos produto da prateleira para calcular os meus possíveis gastos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A busca deverá  ocorrer através do código de barras gerado lido pela câmera do dispositivo mobile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A busca poderá ocorrer através da digitação do numero do código de barras</a:t>
                      </a:r>
                      <a:endParaRPr/>
                    </a:p>
                  </a:txBody>
                  <a:tcPr/>
                </a:tc>
              </a:tr>
              <a:tr h="9270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Como Cliente , quero avaliar os serviços prestados pela panificadora para que eu possa ter um relacionamento mais amigável e que eu possua um feedback da empresa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Deve ser informada a data do atendimento, e o serviço prestado.</a:t>
                      </a:r>
                      <a:endParaRPr/>
                    </a:p>
                  </a:txBody>
                  <a:tcPr/>
                </a:tc>
              </a:tr>
              <a:tr h="9270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Como Gerente, quero responder o cliente de acordo com a avaliação feita por ela, para que ele saiba que estamos trabalhando para melhor atendê-lo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O feedback deverá ser enviado por e-mail ao cliente pelo sistema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9" name="Picture 5" descr=""/>
          <p:cNvPicPr/>
          <p:nvPr/>
        </p:nvPicPr>
        <p:blipFill>
          <a:blip r:embed="rId1"/>
          <a:srcRect l="5903" t="18864" r="53214" b="18952"/>
          <a:stretch>
            <a:fillRect/>
          </a:stretch>
        </p:blipFill>
        <p:spPr>
          <a:xfrm>
            <a:off x="162360" y="1030320"/>
            <a:ext cx="2022840" cy="3077640"/>
          </a:xfrm>
          <a:prstGeom prst="rect">
            <a:avLst/>
          </a:prstGeom>
          <a:ln>
            <a:noFill/>
          </a:ln>
        </p:spPr>
      </p:pic>
      <p:sp>
        <p:nvSpPr>
          <p:cNvPr id="140" name="CustomShape 3"/>
          <p:cNvSpPr/>
          <p:nvPr/>
        </p:nvSpPr>
        <p:spPr>
          <a:xfrm>
            <a:off x="470880" y="1738440"/>
            <a:ext cx="1843920" cy="1918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Monotype Corsiva"/>
                <a:ea typeface="ＭＳ Ｐゴシック"/>
              </a:rPr>
              <a:t>as </a:t>
            </a:r>
            <a:r>
              <a:rPr b="1" lang="en-US" sz="2400">
                <a:solidFill>
                  <a:srgbClr val="3505e5"/>
                </a:solidFill>
                <a:latin typeface="Monotype Corsiva"/>
                <a:ea typeface="ＭＳ Ｐゴシック"/>
              </a:rPr>
              <a:t>who</a:t>
            </a:r>
            <a:r>
              <a:rPr lang="en-US" sz="2400">
                <a:solidFill>
                  <a:srgbClr val="000000"/>
                </a:solidFill>
                <a:latin typeface="Monotype Corsiva"/>
                <a:ea typeface="ＭＳ Ｐゴシック"/>
              </a:rPr>
              <a:t> i want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3505e5"/>
                </a:solidFill>
                <a:latin typeface="Monotype Corsiva"/>
                <a:ea typeface="ＭＳ Ｐゴシック"/>
              </a:rPr>
              <a:t>what</a:t>
            </a:r>
            <a:r>
              <a:rPr lang="en-US" sz="2400">
                <a:solidFill>
                  <a:srgbClr val="000000"/>
                </a:solidFill>
                <a:latin typeface="Monotype Corsiva"/>
                <a:ea typeface="ＭＳ Ｐゴシック"/>
              </a:rPr>
              <a:t> so that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3505e5"/>
                </a:solidFill>
                <a:latin typeface="Monotype Corsiva"/>
                <a:ea typeface="ＭＳ Ｐゴシック"/>
              </a:rPr>
              <a:t>why</a:t>
            </a:r>
            <a:endParaRPr/>
          </a:p>
        </p:txBody>
      </p:sp>
      <p:sp>
        <p:nvSpPr>
          <p:cNvPr id="141" name="CustomShape 4"/>
          <p:cNvSpPr/>
          <p:nvPr/>
        </p:nvSpPr>
        <p:spPr>
          <a:xfrm>
            <a:off x="523440" y="2965320"/>
            <a:ext cx="1661760" cy="1062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Monotype Corsiva"/>
                <a:ea typeface="ＭＳ Ｐゴシック"/>
              </a:rPr>
              <a:t>como que eu quero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Monotype Corsiva"/>
                <a:ea typeface="ＭＳ Ｐゴシック"/>
              </a:rPr>
              <a:t>o modo que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Monotype Corsiva"/>
                <a:ea typeface="ＭＳ Ｐゴシック"/>
              </a:rPr>
              <a:t>Porque</a:t>
            </a:r>
            <a:endParaRPr/>
          </a:p>
        </p:txBody>
      </p:sp>
      <p:sp>
        <p:nvSpPr>
          <p:cNvPr id="142" name="CustomShape 5"/>
          <p:cNvSpPr/>
          <p:nvPr/>
        </p:nvSpPr>
        <p:spPr>
          <a:xfrm>
            <a:off x="162360" y="6293880"/>
            <a:ext cx="3150360" cy="30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ＭＳ Ｐゴシック"/>
              </a:rPr>
              <a:t>Luiz Henrique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User Stories</a:t>
            </a:r>
            <a:endParaRPr/>
          </a:p>
        </p:txBody>
      </p:sp>
      <p:graphicFrame>
        <p:nvGraphicFramePr>
          <p:cNvPr id="144" name="Table 2"/>
          <p:cNvGraphicFramePr/>
          <p:nvPr/>
        </p:nvGraphicFramePr>
        <p:xfrm>
          <a:off x="2315520" y="1073520"/>
          <a:ext cx="9748800" cy="3369960"/>
        </p:xfrm>
        <a:graphic>
          <a:graphicData uri="http://schemas.openxmlformats.org/drawingml/2006/table">
            <a:tbl>
              <a:tblPr/>
              <a:tblGrid>
                <a:gridCol w="949680"/>
                <a:gridCol w="4669200"/>
                <a:gridCol w="4130280"/>
              </a:tblGrid>
              <a:tr h="628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000000"/>
                          </a:solidFill>
                          <a:latin typeface="Calibri"/>
                        </a:rPr>
                        <a:t>Priority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Narrative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000000"/>
                          </a:solidFill>
                          <a:latin typeface="Calibri"/>
                        </a:rPr>
                        <a:t>Acceptance Criteria</a:t>
                      </a:r>
                      <a:endParaRPr/>
                    </a:p>
                  </a:txBody>
                  <a:tcPr/>
                </a:tc>
              </a:tr>
              <a:tr h="718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Como cliente, eu quero efetivar o cadastro online, para que eu posso fazer o pedido logo após o cadastro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Posso fazer cadastro pela Web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Posso fazer o cadastro pelo smartphone</a:t>
                      </a:r>
                      <a:endParaRPr/>
                    </a:p>
                  </a:txBody>
                  <a:tcPr/>
                </a:tc>
              </a:tr>
              <a:tr h="718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Como Cliente, quero fazer o pedido e ser avisado por sms a cada mudança de Status do Pedido, para que eu saiba o momento da entrega.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Posso acompanhar por SMS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Posso acompanhar pela página Web</a:t>
                      </a:r>
                      <a:endParaRPr/>
                    </a:p>
                  </a:txBody>
                  <a:tcPr/>
                </a:tc>
              </a:tr>
              <a:tr h="9270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Como Gestor, eu quero efetivar o cadastro de funcionários no sistema e o usuário deve estar ativo imediatamente ativo, para que possa desempenhar suas atividades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Posso cadastrar, editar mais não pode excluir o Registro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Posso consultar o Cadastro de Funcionários </a:t>
                      </a:r>
                      <a:endParaRPr/>
                    </a:p>
                  </a:txBody>
                  <a:tcPr/>
                </a:tc>
              </a:tr>
              <a:tr h="718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Como cliente, eu quero visualizar o status dos pedidos realizados, para que possa acompanhar a entrega do produto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Font typeface="StarSymbol"/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Calibri"/>
                        </a:rPr>
                        <a:t>Visualizar consulta de Pedidos realizados via WEB e Mobile</a:t>
                      </a:r>
                      <a:endParaRPr/>
                    </a:p>
                  </a:txBody>
                  <a:tcPr/>
                </a:tc>
              </a:tr>
              <a:tr h="431640">
                <a:tc>
                  <a:tcPr/>
                </a:tc>
                <a:tc>
                  <a:tcPr/>
                </a:tc>
                <a:tc>
                  <a:tcPr/>
                </a:tc>
              </a:tr>
            </a:tbl>
          </a:graphicData>
        </a:graphic>
      </p:graphicFrame>
      <p:pic>
        <p:nvPicPr>
          <p:cNvPr id="145" name="Picture 5" descr=""/>
          <p:cNvPicPr/>
          <p:nvPr/>
        </p:nvPicPr>
        <p:blipFill>
          <a:blip r:embed="rId1"/>
          <a:srcRect l="5903" t="18864" r="53214" b="18952"/>
          <a:stretch>
            <a:fillRect/>
          </a:stretch>
        </p:blipFill>
        <p:spPr>
          <a:xfrm>
            <a:off x="162360" y="1030320"/>
            <a:ext cx="2022840" cy="3077640"/>
          </a:xfrm>
          <a:prstGeom prst="rect">
            <a:avLst/>
          </a:prstGeom>
          <a:ln>
            <a:noFill/>
          </a:ln>
        </p:spPr>
      </p:pic>
      <p:sp>
        <p:nvSpPr>
          <p:cNvPr id="146" name="CustomShape 3"/>
          <p:cNvSpPr/>
          <p:nvPr/>
        </p:nvSpPr>
        <p:spPr>
          <a:xfrm>
            <a:off x="470880" y="1738440"/>
            <a:ext cx="1843920" cy="1918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Monotype Corsiva"/>
                <a:ea typeface="ＭＳ Ｐゴシック"/>
              </a:rPr>
              <a:t>as </a:t>
            </a:r>
            <a:r>
              <a:rPr b="1" lang="en-US" sz="2400">
                <a:solidFill>
                  <a:srgbClr val="3505e5"/>
                </a:solidFill>
                <a:latin typeface="Monotype Corsiva"/>
                <a:ea typeface="ＭＳ Ｐゴシック"/>
              </a:rPr>
              <a:t>who</a:t>
            </a:r>
            <a:r>
              <a:rPr lang="en-US" sz="2400">
                <a:solidFill>
                  <a:srgbClr val="000000"/>
                </a:solidFill>
                <a:latin typeface="Monotype Corsiva"/>
                <a:ea typeface="ＭＳ Ｐゴシック"/>
              </a:rPr>
              <a:t> i want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3505e5"/>
                </a:solidFill>
                <a:latin typeface="Monotype Corsiva"/>
                <a:ea typeface="ＭＳ Ｐゴシック"/>
              </a:rPr>
              <a:t>what</a:t>
            </a:r>
            <a:r>
              <a:rPr lang="en-US" sz="2400">
                <a:solidFill>
                  <a:srgbClr val="000000"/>
                </a:solidFill>
                <a:latin typeface="Monotype Corsiva"/>
                <a:ea typeface="ＭＳ Ｐゴシック"/>
              </a:rPr>
              <a:t> so that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3505e5"/>
                </a:solidFill>
                <a:latin typeface="Monotype Corsiva"/>
                <a:ea typeface="ＭＳ Ｐゴシック"/>
              </a:rPr>
              <a:t>why</a:t>
            </a:r>
            <a:endParaRPr/>
          </a:p>
        </p:txBody>
      </p:sp>
      <p:sp>
        <p:nvSpPr>
          <p:cNvPr id="147" name="CustomShape 4"/>
          <p:cNvSpPr/>
          <p:nvPr/>
        </p:nvSpPr>
        <p:spPr>
          <a:xfrm>
            <a:off x="523440" y="2965320"/>
            <a:ext cx="1661760" cy="1062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Monotype Corsiva"/>
                <a:ea typeface="ＭＳ Ｐゴシック"/>
              </a:rPr>
              <a:t>como que eu quero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Monotype Corsiva"/>
                <a:ea typeface="ＭＳ Ｐゴシック"/>
              </a:rPr>
              <a:t>o modo que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Monotype Corsiva"/>
                <a:ea typeface="ＭＳ Ｐゴシック"/>
              </a:rPr>
              <a:t>Porque</a:t>
            </a:r>
            <a:endParaRPr/>
          </a:p>
        </p:txBody>
      </p:sp>
      <p:sp>
        <p:nvSpPr>
          <p:cNvPr id="148" name="CustomShape 5"/>
          <p:cNvSpPr/>
          <p:nvPr/>
        </p:nvSpPr>
        <p:spPr>
          <a:xfrm>
            <a:off x="162360" y="6293880"/>
            <a:ext cx="3150360" cy="30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ＭＳ Ｐゴシック"/>
              </a:rPr>
              <a:t>Evaldo Fredson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162720" y="991080"/>
            <a:ext cx="5928480" cy="638640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t>Terceira Parte do Exercício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t>09 de Março de 2016 </a:t>
            </a:r>
            <a:r>
              <a:rPr lang="en-US">
                <a:solidFill>
                  <a:srgbClr val="000000"/>
                </a:solidFill>
                <a:latin typeface="Wingdings"/>
                <a:ea typeface="ＭＳ Ｐゴシック"/>
              </a:rPr>
              <a:t></a:t>
            </a:r>
            <a:r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1" lang="en-US">
                <a:solidFill>
                  <a:srgbClr val="17375e"/>
                </a:solidFill>
                <a:latin typeface="Arial"/>
                <a:ea typeface="ＭＳ Ｐゴシック"/>
              </a:rPr>
              <a:t>23 de Março de 2016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6094080" y="4851720"/>
            <a:ext cx="5932080" cy="1643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Arial"/>
                <a:ea typeface="ＭＳ Ｐゴシック"/>
              </a:rPr>
              <a:t>Equipe: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ea typeface="ＭＳ Ｐゴシック"/>
              </a:rPr>
              <a:t>Evaldo Fredson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ea typeface="ＭＳ Ｐゴシック"/>
              </a:rPr>
              <a:t>Gustavo Machado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ea typeface="ＭＳ Ｐゴシック"/>
              </a:rPr>
              <a:t>Luiz Henrique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ea typeface="ＭＳ Ｐゴシック"/>
              </a:rPr>
              <a:t>Reginaldo Costa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ea typeface="ＭＳ Ｐゴシック"/>
              </a:rPr>
              <a:t>Willian Alves</a:t>
            </a:r>
            <a:endParaRPr/>
          </a:p>
        </p:txBody>
      </p:sp>
      <p:sp>
        <p:nvSpPr>
          <p:cNvPr id="86" name="CustomShape 2"/>
          <p:cNvSpPr/>
          <p:nvPr/>
        </p:nvSpPr>
        <p:spPr>
          <a:xfrm>
            <a:off x="826560" y="2690280"/>
            <a:ext cx="10608840" cy="1856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000000"/>
                </a:solidFill>
                <a:latin typeface="Calibri"/>
                <a:ea typeface="ＭＳ Ｐゴシック"/>
              </a:rPr>
              <a:t>Projeto de Sistemas de Informação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000">
                <a:solidFill>
                  <a:srgbClr val="002060"/>
                </a:solidFill>
                <a:latin typeface="Calibri"/>
                <a:ea typeface="ＭＳ Ｐゴシック"/>
              </a:rPr>
              <a:t>Professor : Márcio Palheta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Diagrama de Caso de Uso</a:t>
            </a:r>
            <a:endParaRPr/>
          </a:p>
        </p:txBody>
      </p:sp>
      <p:sp>
        <p:nvSpPr>
          <p:cNvPr id="151" name="CustomShape 2"/>
          <p:cNvSpPr/>
          <p:nvPr/>
        </p:nvSpPr>
        <p:spPr>
          <a:xfrm>
            <a:off x="257040" y="6556320"/>
            <a:ext cx="2535840" cy="30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ＭＳ Ｐゴシック"/>
              </a:rPr>
              <a:t>Evaldo Fredson</a:t>
            </a:r>
            <a:endParaRPr/>
          </a:p>
        </p:txBody>
      </p:sp>
      <p:pic>
        <p:nvPicPr>
          <p:cNvPr id="15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67640" y="969480"/>
            <a:ext cx="11244240" cy="548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66800" y="974160"/>
            <a:ext cx="8803080" cy="5485680"/>
          </a:xfrm>
          <a:prstGeom prst="rect">
            <a:avLst/>
          </a:prstGeom>
          <a:ln>
            <a:noFill/>
          </a:ln>
        </p:spPr>
      </p:pic>
      <p:sp>
        <p:nvSpPr>
          <p:cNvPr id="154" name="CustomShape 1"/>
          <p:cNvSpPr/>
          <p:nvPr/>
        </p:nvSpPr>
        <p:spPr>
          <a:xfrm>
            <a:off x="257040" y="6556320"/>
            <a:ext cx="2535840" cy="30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ＭＳ Ｐゴシック"/>
              </a:rPr>
              <a:t>Evaldo Fredson</a:t>
            </a:r>
            <a:endParaRPr/>
          </a:p>
        </p:txBody>
      </p:sp>
      <p:sp>
        <p:nvSpPr>
          <p:cNvPr id="155" name="CustomShape 2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Cadastrar Funcionários</a:t>
            </a: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257040" y="6556320"/>
            <a:ext cx="2535840" cy="30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ＭＳ Ｐゴシック"/>
              </a:rPr>
              <a:t>Evaldo Fredson</a:t>
            </a:r>
            <a:endParaRPr/>
          </a:p>
        </p:txBody>
      </p:sp>
      <p:sp>
        <p:nvSpPr>
          <p:cNvPr id="157" name="CustomShape 2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Cadastrar Funcionários</a:t>
            </a:r>
            <a:endParaRPr/>
          </a:p>
        </p:txBody>
      </p:sp>
      <p:pic>
        <p:nvPicPr>
          <p:cNvPr id="158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92840" y="1070640"/>
            <a:ext cx="5751360" cy="529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39520" y="988560"/>
            <a:ext cx="8751960" cy="5468400"/>
          </a:xfrm>
          <a:prstGeom prst="rect">
            <a:avLst/>
          </a:prstGeom>
          <a:ln>
            <a:noFill/>
          </a:ln>
        </p:spPr>
      </p:pic>
      <p:sp>
        <p:nvSpPr>
          <p:cNvPr id="160" name="CustomShape 1"/>
          <p:cNvSpPr/>
          <p:nvPr/>
        </p:nvSpPr>
        <p:spPr>
          <a:xfrm>
            <a:off x="257040" y="6556320"/>
            <a:ext cx="2535840" cy="30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ＭＳ Ｐゴシック"/>
              </a:rPr>
              <a:t>Evaldo Fredson</a:t>
            </a:r>
            <a:endParaRPr/>
          </a:p>
        </p:txBody>
      </p:sp>
      <p:sp>
        <p:nvSpPr>
          <p:cNvPr id="161" name="CustomShape 2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Cadastrar Cliente</a:t>
            </a: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257040" y="6556320"/>
            <a:ext cx="2535840" cy="30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ＭＳ Ｐゴシック"/>
              </a:rPr>
              <a:t>Evaldo Fredson</a:t>
            </a:r>
            <a:endParaRPr/>
          </a:p>
        </p:txBody>
      </p:sp>
      <p:sp>
        <p:nvSpPr>
          <p:cNvPr id="163" name="CustomShape 2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Cadastrar Cliente</a:t>
            </a:r>
            <a:endParaRPr/>
          </a:p>
        </p:txBody>
      </p:sp>
      <p:pic>
        <p:nvPicPr>
          <p:cNvPr id="16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92840" y="1181520"/>
            <a:ext cx="5751360" cy="5288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257040" y="6556320"/>
            <a:ext cx="2535840" cy="30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ＭＳ Ｐゴシック"/>
              </a:rPr>
              <a:t>Evaldo Fredson</a:t>
            </a:r>
            <a:endParaRPr/>
          </a:p>
        </p:txBody>
      </p:sp>
      <p:pic>
        <p:nvPicPr>
          <p:cNvPr id="166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13960" y="978120"/>
            <a:ext cx="8794800" cy="5477040"/>
          </a:xfrm>
          <a:prstGeom prst="rect">
            <a:avLst/>
          </a:prstGeom>
          <a:ln>
            <a:noFill/>
          </a:ln>
        </p:spPr>
      </p:pic>
      <p:sp>
        <p:nvSpPr>
          <p:cNvPr id="167" name="CustomShape 2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Logar no Sistema</a:t>
            </a:r>
            <a:endParaRPr/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24840" y="992520"/>
            <a:ext cx="6677280" cy="534852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257040" y="6556320"/>
            <a:ext cx="2535840" cy="30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ＭＳ Ｐゴシック"/>
              </a:rPr>
              <a:t>Evaldo Fredson</a:t>
            </a:r>
            <a:endParaRPr/>
          </a:p>
        </p:txBody>
      </p:sp>
      <p:sp>
        <p:nvSpPr>
          <p:cNvPr id="170" name="CustomShape 2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Logar no Sistema - Mobile</a:t>
            </a:r>
            <a:endParaRPr/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Luiz Henrique</a:t>
            </a:r>
            <a:endParaRPr/>
          </a:p>
        </p:txBody>
      </p:sp>
      <p:sp>
        <p:nvSpPr>
          <p:cNvPr id="172" name="CustomShape 2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Diagrama de Caso de Uso</a:t>
            </a:r>
            <a:endParaRPr/>
          </a:p>
        </p:txBody>
      </p:sp>
      <p:pic>
        <p:nvPicPr>
          <p:cNvPr id="17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203640" y="1157400"/>
            <a:ext cx="5790600" cy="5095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Luiz Henrique</a:t>
            </a:r>
            <a:endParaRPr/>
          </a:p>
        </p:txBody>
      </p:sp>
      <p:pic>
        <p:nvPicPr>
          <p:cNvPr id="175" name="Imagem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92280" y="1255320"/>
            <a:ext cx="8168760" cy="495432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76" name="Imagem 4" descr=""/>
          <p:cNvPicPr/>
          <p:nvPr/>
        </p:nvPicPr>
        <p:blipFill>
          <a:blip r:embed="rId2"/>
          <a:srcRect l="-1748549" t="585625" r="126017" b="1892750"/>
          <a:stretch>
            <a:fillRect/>
          </a:stretch>
        </p:blipFill>
        <p:spPr>
          <a:xfrm>
            <a:off x="9005760" y="1254960"/>
            <a:ext cx="2701800" cy="5158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Luiz Henrique</a:t>
            </a:r>
            <a:endParaRPr/>
          </a:p>
        </p:txBody>
      </p:sp>
      <p:pic>
        <p:nvPicPr>
          <p:cNvPr id="178" name="Imagem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92280" y="1263600"/>
            <a:ext cx="8168760" cy="495432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79" name="Imagem 4" descr=""/>
          <p:cNvPicPr/>
          <p:nvPr/>
        </p:nvPicPr>
        <p:blipFill>
          <a:blip r:embed="rId2"/>
          <a:srcRect l="-1901539" t="1232125" r="371872" b="1789250"/>
          <a:stretch>
            <a:fillRect/>
          </a:stretch>
        </p:blipFill>
        <p:spPr>
          <a:xfrm>
            <a:off x="9005760" y="1263600"/>
            <a:ext cx="2693880" cy="5119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1779840" y="2430000"/>
            <a:ext cx="8636400" cy="834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6000">
                <a:solidFill>
                  <a:srgbClr val="000000"/>
                </a:solidFill>
                <a:latin typeface="Calibri"/>
              </a:rPr>
              <a:t>SISPAN</a:t>
            </a:r>
            <a:endParaRPr/>
          </a:p>
        </p:txBody>
      </p:sp>
      <p:sp>
        <p:nvSpPr>
          <p:cNvPr id="88" name="CustomShape 2"/>
          <p:cNvSpPr/>
          <p:nvPr/>
        </p:nvSpPr>
        <p:spPr>
          <a:xfrm>
            <a:off x="1779840" y="3510720"/>
            <a:ext cx="8636400" cy="977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Sistema que tem por objetivo agilizar os serviços de venda, compra e produção dos produtos, além de organizar os dados dos administradores, funcionários, clientes para uma melhor agilidade no processo de atividades da padaria, e também gerar relatórios para melhor administração.</a:t>
            </a:r>
            <a:endParaRPr/>
          </a:p>
        </p:txBody>
      </p:sp>
      <p:sp>
        <p:nvSpPr>
          <p:cNvPr id="89" name="CustomShape 3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Projeto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Luiz Henrique</a:t>
            </a:r>
            <a:endParaRPr/>
          </a:p>
        </p:txBody>
      </p:sp>
      <p:pic>
        <p:nvPicPr>
          <p:cNvPr id="181" name="Imagem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52640" y="1255320"/>
            <a:ext cx="8168760" cy="495432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Luiz Henrique</a:t>
            </a:r>
            <a:endParaRPr/>
          </a:p>
        </p:txBody>
      </p:sp>
      <p:pic>
        <p:nvPicPr>
          <p:cNvPr id="183" name="Imagem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46520" y="1257840"/>
            <a:ext cx="8168760" cy="495432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Luiz Henrique</a:t>
            </a:r>
            <a:endParaRPr/>
          </a:p>
        </p:txBody>
      </p:sp>
      <p:pic>
        <p:nvPicPr>
          <p:cNvPr id="185" name="Imagem 1" descr=""/>
          <p:cNvPicPr/>
          <p:nvPr/>
        </p:nvPicPr>
        <p:blipFill>
          <a:blip r:embed="rId1"/>
          <a:srcRect l="-1637636" t="1128500" r="743645" b="2310625"/>
          <a:stretch>
            <a:fillRect/>
          </a:stretch>
        </p:blipFill>
        <p:spPr>
          <a:xfrm>
            <a:off x="5547240" y="1263600"/>
            <a:ext cx="2640960" cy="509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55920" y="1055880"/>
            <a:ext cx="9086040" cy="5361840"/>
          </a:xfrm>
          <a:prstGeom prst="rect">
            <a:avLst/>
          </a:prstGeom>
          <a:ln>
            <a:noFill/>
          </a:ln>
        </p:spPr>
      </p:pic>
      <p:sp>
        <p:nvSpPr>
          <p:cNvPr id="187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Luiz Henrique</a:t>
            </a:r>
            <a:endParaRPr/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50880" y="1061280"/>
            <a:ext cx="9095760" cy="5266440"/>
          </a:xfrm>
          <a:prstGeom prst="rect">
            <a:avLst/>
          </a:prstGeom>
          <a:ln>
            <a:noFill/>
          </a:ln>
        </p:spPr>
      </p:pic>
      <p:sp>
        <p:nvSpPr>
          <p:cNvPr id="189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Luiz Henrique</a:t>
            </a:r>
            <a:endParaRPr/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Reginaldo</a:t>
            </a:r>
            <a:endParaRPr/>
          </a:p>
        </p:txBody>
      </p:sp>
      <p:sp>
        <p:nvSpPr>
          <p:cNvPr id="191" name="CustomShape 2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Diagrama de Caso de Uso</a:t>
            </a:r>
            <a:endParaRPr/>
          </a:p>
        </p:txBody>
      </p:sp>
      <p:pic>
        <p:nvPicPr>
          <p:cNvPr id="192" name="Imagem 1" descr=""/>
          <p:cNvPicPr/>
          <p:nvPr/>
        </p:nvPicPr>
        <p:blipFill>
          <a:blip r:embed="rId1"/>
          <a:srcRect l="-9727086" t="3830681" r="-11821405" b="3440909"/>
          <a:stretch>
            <a:fillRect/>
          </a:stretch>
        </p:blipFill>
        <p:spPr>
          <a:xfrm>
            <a:off x="671400" y="187920"/>
            <a:ext cx="925920" cy="654120"/>
          </a:xfrm>
          <a:prstGeom prst="rect">
            <a:avLst/>
          </a:prstGeom>
          <a:ln>
            <a:noFill/>
          </a:ln>
        </p:spPr>
      </p:pic>
      <p:pic>
        <p:nvPicPr>
          <p:cNvPr id="193" name="Imagem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168360" y="1004040"/>
            <a:ext cx="5299920" cy="541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Reginaldo</a:t>
            </a:r>
            <a:endParaRPr/>
          </a:p>
        </p:txBody>
      </p:sp>
      <p:pic>
        <p:nvPicPr>
          <p:cNvPr id="195" name="Imagem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33320" y="1228680"/>
            <a:ext cx="9147240" cy="5023800"/>
          </a:xfrm>
          <a:prstGeom prst="rect">
            <a:avLst/>
          </a:prstGeom>
          <a:ln>
            <a:noFill/>
          </a:ln>
        </p:spPr>
      </p:pic>
      <p:sp>
        <p:nvSpPr>
          <p:cNvPr id="196" name="CustomShape 2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Menu Web</a:t>
            </a:r>
            <a:endParaRPr/>
          </a:p>
        </p:txBody>
      </p:sp>
      <p:pic>
        <p:nvPicPr>
          <p:cNvPr id="197" name="Imagem 4" descr=""/>
          <p:cNvPicPr/>
          <p:nvPr/>
        </p:nvPicPr>
        <p:blipFill>
          <a:blip r:embed="rId2"/>
          <a:srcRect l="-9727086" t="3830681" r="-11821405" b="3440909"/>
          <a:stretch>
            <a:fillRect/>
          </a:stretch>
        </p:blipFill>
        <p:spPr>
          <a:xfrm>
            <a:off x="671400" y="187920"/>
            <a:ext cx="925920" cy="65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Reginaldo</a:t>
            </a:r>
            <a:endParaRPr/>
          </a:p>
        </p:txBody>
      </p:sp>
      <p:sp>
        <p:nvSpPr>
          <p:cNvPr id="199" name="CustomShape 2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Manter Equipamentos</a:t>
            </a:r>
            <a:endParaRPr/>
          </a:p>
        </p:txBody>
      </p:sp>
      <p:pic>
        <p:nvPicPr>
          <p:cNvPr id="200" name="Imagem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4360" y="1300320"/>
            <a:ext cx="9029160" cy="4952160"/>
          </a:xfrm>
          <a:prstGeom prst="rect">
            <a:avLst/>
          </a:prstGeom>
          <a:ln>
            <a:noFill/>
          </a:ln>
        </p:spPr>
      </p:pic>
      <p:pic>
        <p:nvPicPr>
          <p:cNvPr id="201" name="Imagem 5" descr=""/>
          <p:cNvPicPr/>
          <p:nvPr/>
        </p:nvPicPr>
        <p:blipFill>
          <a:blip r:embed="rId2"/>
          <a:srcRect l="-9727086" t="3830681" r="-11821405" b="3440909"/>
          <a:stretch>
            <a:fillRect/>
          </a:stretch>
        </p:blipFill>
        <p:spPr>
          <a:xfrm>
            <a:off x="671400" y="187920"/>
            <a:ext cx="925920" cy="65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Manter Equipamentos</a:t>
            </a:r>
            <a:endParaRPr/>
          </a:p>
        </p:txBody>
      </p:sp>
      <p:pic>
        <p:nvPicPr>
          <p:cNvPr id="203" name="Imagem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4360" y="952560"/>
            <a:ext cx="9029160" cy="4952160"/>
          </a:xfrm>
          <a:prstGeom prst="rect">
            <a:avLst/>
          </a:prstGeom>
          <a:ln>
            <a:noFill/>
          </a:ln>
        </p:spPr>
      </p:pic>
      <p:sp>
        <p:nvSpPr>
          <p:cNvPr id="204" name="CustomShape 2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Reginaldo</a:t>
            </a:r>
            <a:endParaRPr/>
          </a:p>
        </p:txBody>
      </p:sp>
      <p:pic>
        <p:nvPicPr>
          <p:cNvPr id="205" name="Imagem 4" descr=""/>
          <p:cNvPicPr/>
          <p:nvPr/>
        </p:nvPicPr>
        <p:blipFill>
          <a:blip r:embed="rId2"/>
          <a:srcRect l="-9727086" t="3830681" r="-11821405" b="3440909"/>
          <a:stretch>
            <a:fillRect/>
          </a:stretch>
        </p:blipFill>
        <p:spPr>
          <a:xfrm>
            <a:off x="671400" y="187920"/>
            <a:ext cx="925920" cy="65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Reginaldo</a:t>
            </a:r>
            <a:endParaRPr/>
          </a:p>
        </p:txBody>
      </p:sp>
      <p:sp>
        <p:nvSpPr>
          <p:cNvPr id="207" name="CustomShape 2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Manter Receitas</a:t>
            </a:r>
            <a:endParaRPr/>
          </a:p>
        </p:txBody>
      </p:sp>
      <p:pic>
        <p:nvPicPr>
          <p:cNvPr id="208" name="Imagem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4360" y="1300320"/>
            <a:ext cx="9029160" cy="4952160"/>
          </a:xfrm>
          <a:prstGeom prst="rect">
            <a:avLst/>
          </a:prstGeom>
          <a:ln>
            <a:noFill/>
          </a:ln>
        </p:spPr>
      </p:pic>
      <p:pic>
        <p:nvPicPr>
          <p:cNvPr id="209" name="Imagem 5" descr=""/>
          <p:cNvPicPr/>
          <p:nvPr/>
        </p:nvPicPr>
        <p:blipFill>
          <a:blip r:embed="rId2"/>
          <a:srcRect l="-9727086" t="3830681" r="-11821405" b="3440909"/>
          <a:stretch>
            <a:fillRect/>
          </a:stretch>
        </p:blipFill>
        <p:spPr>
          <a:xfrm>
            <a:off x="671400" y="187920"/>
            <a:ext cx="925920" cy="65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SISPAN - funcionalidades essenciais</a:t>
            </a:r>
            <a:endParaRPr/>
          </a:p>
        </p:txBody>
      </p:sp>
      <p:sp>
        <p:nvSpPr>
          <p:cNvPr id="91" name="CustomShape 2"/>
          <p:cNvSpPr/>
          <p:nvPr/>
        </p:nvSpPr>
        <p:spPr>
          <a:xfrm>
            <a:off x="888120" y="2504880"/>
            <a:ext cx="9602640" cy="2279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Manter produtos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Manter Receitas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Manter Fornecedores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Manter Clientes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Controle de Vendas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Manter compras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Reginaldo</a:t>
            </a:r>
            <a:endParaRPr/>
          </a:p>
        </p:txBody>
      </p:sp>
      <p:sp>
        <p:nvSpPr>
          <p:cNvPr id="211" name="CustomShape 2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Manter Receitas</a:t>
            </a:r>
            <a:endParaRPr/>
          </a:p>
        </p:txBody>
      </p:sp>
      <p:pic>
        <p:nvPicPr>
          <p:cNvPr id="212" name="Imagem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4360" y="952560"/>
            <a:ext cx="9029160" cy="4952160"/>
          </a:xfrm>
          <a:prstGeom prst="rect">
            <a:avLst/>
          </a:prstGeom>
          <a:ln>
            <a:noFill/>
          </a:ln>
        </p:spPr>
      </p:pic>
      <p:pic>
        <p:nvPicPr>
          <p:cNvPr id="213" name="Imagem 5" descr=""/>
          <p:cNvPicPr/>
          <p:nvPr/>
        </p:nvPicPr>
        <p:blipFill>
          <a:blip r:embed="rId2"/>
          <a:srcRect l="-9727086" t="3830681" r="-11821405" b="3440909"/>
          <a:stretch>
            <a:fillRect/>
          </a:stretch>
        </p:blipFill>
        <p:spPr>
          <a:xfrm>
            <a:off x="671400" y="187920"/>
            <a:ext cx="925920" cy="65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Reginaldo</a:t>
            </a:r>
            <a:endParaRPr/>
          </a:p>
        </p:txBody>
      </p:sp>
      <p:sp>
        <p:nvSpPr>
          <p:cNvPr id="215" name="CustomShape 2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Manter Produção</a:t>
            </a:r>
            <a:endParaRPr/>
          </a:p>
        </p:txBody>
      </p:sp>
      <p:pic>
        <p:nvPicPr>
          <p:cNvPr id="216" name="Imagem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4360" y="1300320"/>
            <a:ext cx="9029160" cy="4952160"/>
          </a:xfrm>
          <a:prstGeom prst="rect">
            <a:avLst/>
          </a:prstGeom>
          <a:ln>
            <a:noFill/>
          </a:ln>
        </p:spPr>
      </p:pic>
      <p:pic>
        <p:nvPicPr>
          <p:cNvPr id="217" name="Imagem 5" descr=""/>
          <p:cNvPicPr/>
          <p:nvPr/>
        </p:nvPicPr>
        <p:blipFill>
          <a:blip r:embed="rId2"/>
          <a:srcRect l="-9727086" t="3830681" r="-11821405" b="3440909"/>
          <a:stretch>
            <a:fillRect/>
          </a:stretch>
        </p:blipFill>
        <p:spPr>
          <a:xfrm>
            <a:off x="671400" y="187920"/>
            <a:ext cx="925920" cy="65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Manter Produção</a:t>
            </a:r>
            <a:endParaRPr/>
          </a:p>
        </p:txBody>
      </p:sp>
      <p:pic>
        <p:nvPicPr>
          <p:cNvPr id="219" name="Imagem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4360" y="1300320"/>
            <a:ext cx="9029160" cy="4952160"/>
          </a:xfrm>
          <a:prstGeom prst="rect">
            <a:avLst/>
          </a:prstGeom>
          <a:ln>
            <a:noFill/>
          </a:ln>
        </p:spPr>
      </p:pic>
      <p:sp>
        <p:nvSpPr>
          <p:cNvPr id="220" name="CustomShape 2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Reginaldo</a:t>
            </a:r>
            <a:endParaRPr/>
          </a:p>
        </p:txBody>
      </p:sp>
      <p:pic>
        <p:nvPicPr>
          <p:cNvPr id="221" name="Imagem 4" descr=""/>
          <p:cNvPicPr/>
          <p:nvPr/>
        </p:nvPicPr>
        <p:blipFill>
          <a:blip r:embed="rId2"/>
          <a:srcRect l="-9727086" t="3830681" r="-11821405" b="3440909"/>
          <a:stretch>
            <a:fillRect/>
          </a:stretch>
        </p:blipFill>
        <p:spPr>
          <a:xfrm>
            <a:off x="671400" y="187920"/>
            <a:ext cx="925920" cy="65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Reginaldo</a:t>
            </a:r>
            <a:endParaRPr/>
          </a:p>
        </p:txBody>
      </p:sp>
      <p:sp>
        <p:nvSpPr>
          <p:cNvPr id="223" name="CustomShape 2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Menu Mobile</a:t>
            </a:r>
            <a:endParaRPr/>
          </a:p>
        </p:txBody>
      </p:sp>
      <p:pic>
        <p:nvPicPr>
          <p:cNvPr id="224" name="Imagem 1" descr=""/>
          <p:cNvPicPr/>
          <p:nvPr/>
        </p:nvPicPr>
        <p:blipFill>
          <a:blip r:embed="rId1"/>
          <a:srcRect l="1295453" t="-594827" r="114278" b="594827"/>
          <a:stretch>
            <a:fillRect/>
          </a:stretch>
        </p:blipFill>
        <p:spPr>
          <a:xfrm>
            <a:off x="4568760" y="1024200"/>
            <a:ext cx="2999520" cy="5228640"/>
          </a:xfrm>
          <a:prstGeom prst="rect">
            <a:avLst/>
          </a:prstGeom>
          <a:ln>
            <a:noFill/>
          </a:ln>
        </p:spPr>
      </p:pic>
      <p:pic>
        <p:nvPicPr>
          <p:cNvPr id="225" name="Imagem 5" descr=""/>
          <p:cNvPicPr/>
          <p:nvPr/>
        </p:nvPicPr>
        <p:blipFill>
          <a:blip r:embed="rId2"/>
          <a:srcRect l="-9727086" t="3830681" r="-11821405" b="3440909"/>
          <a:stretch>
            <a:fillRect/>
          </a:stretch>
        </p:blipFill>
        <p:spPr>
          <a:xfrm>
            <a:off x="671400" y="187920"/>
            <a:ext cx="925920" cy="65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Reginaldo</a:t>
            </a:r>
            <a:endParaRPr/>
          </a:p>
        </p:txBody>
      </p:sp>
      <p:sp>
        <p:nvSpPr>
          <p:cNvPr id="227" name="CustomShape 2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Visualizar máquinas</a:t>
            </a:r>
            <a:endParaRPr/>
          </a:p>
        </p:txBody>
      </p:sp>
      <p:pic>
        <p:nvPicPr>
          <p:cNvPr id="228" name="Imagem 2" descr=""/>
          <p:cNvPicPr/>
          <p:nvPr/>
        </p:nvPicPr>
        <p:blipFill>
          <a:blip r:embed="rId1"/>
          <a:srcRect l="-135582" t="1493317" r="-1044796" b="565074"/>
          <a:stretch>
            <a:fillRect/>
          </a:stretch>
        </p:blipFill>
        <p:spPr>
          <a:xfrm>
            <a:off x="2311200" y="1181160"/>
            <a:ext cx="7332120" cy="5071320"/>
          </a:xfrm>
          <a:prstGeom prst="rect">
            <a:avLst/>
          </a:prstGeom>
          <a:ln>
            <a:noFill/>
          </a:ln>
        </p:spPr>
      </p:pic>
      <p:pic>
        <p:nvPicPr>
          <p:cNvPr id="229" name="Imagem 5" descr=""/>
          <p:cNvPicPr/>
          <p:nvPr/>
        </p:nvPicPr>
        <p:blipFill>
          <a:blip r:embed="rId2"/>
          <a:srcRect l="-9727086" t="3830681" r="-11821405" b="3440909"/>
          <a:stretch>
            <a:fillRect/>
          </a:stretch>
        </p:blipFill>
        <p:spPr>
          <a:xfrm>
            <a:off x="671400" y="187920"/>
            <a:ext cx="925920" cy="65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Reginaldo</a:t>
            </a:r>
            <a:endParaRPr/>
          </a:p>
        </p:txBody>
      </p:sp>
      <p:sp>
        <p:nvSpPr>
          <p:cNvPr id="231" name="CustomShape 2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Visualizar Produção</a:t>
            </a:r>
            <a:endParaRPr/>
          </a:p>
        </p:txBody>
      </p:sp>
      <p:pic>
        <p:nvPicPr>
          <p:cNvPr id="232" name="Imagem 2" descr=""/>
          <p:cNvPicPr/>
          <p:nvPr/>
        </p:nvPicPr>
        <p:blipFill>
          <a:blip r:embed="rId1"/>
          <a:srcRect l="-1390107" t="-2136008" r="-880867" b="-1650140"/>
          <a:stretch>
            <a:fillRect/>
          </a:stretch>
        </p:blipFill>
        <p:spPr>
          <a:xfrm>
            <a:off x="2871720" y="905400"/>
            <a:ext cx="6236640" cy="5347440"/>
          </a:xfrm>
          <a:prstGeom prst="rect">
            <a:avLst/>
          </a:prstGeom>
          <a:ln>
            <a:noFill/>
          </a:ln>
        </p:spPr>
      </p:pic>
      <p:pic>
        <p:nvPicPr>
          <p:cNvPr id="233" name="Imagem 5" descr=""/>
          <p:cNvPicPr/>
          <p:nvPr/>
        </p:nvPicPr>
        <p:blipFill>
          <a:blip r:embed="rId2"/>
          <a:srcRect l="-9727086" t="3830681" r="-11821405" b="3440909"/>
          <a:stretch>
            <a:fillRect/>
          </a:stretch>
        </p:blipFill>
        <p:spPr>
          <a:xfrm>
            <a:off x="671400" y="187920"/>
            <a:ext cx="925920" cy="65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Reginaldo</a:t>
            </a:r>
            <a:endParaRPr/>
          </a:p>
        </p:txBody>
      </p:sp>
      <p:sp>
        <p:nvSpPr>
          <p:cNvPr id="235" name="CustomShape 2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Visualizar receitas</a:t>
            </a:r>
            <a:endParaRPr/>
          </a:p>
        </p:txBody>
      </p:sp>
      <p:pic>
        <p:nvPicPr>
          <p:cNvPr id="236" name="Imagem 2" descr=""/>
          <p:cNvPicPr/>
          <p:nvPr/>
        </p:nvPicPr>
        <p:blipFill>
          <a:blip r:embed="rId1"/>
          <a:srcRect l="461948" t="1385748" r="-160114" b="-517565"/>
          <a:stretch>
            <a:fillRect/>
          </a:stretch>
        </p:blipFill>
        <p:spPr>
          <a:xfrm>
            <a:off x="1425600" y="1128600"/>
            <a:ext cx="9180720" cy="5228640"/>
          </a:xfrm>
          <a:prstGeom prst="rect">
            <a:avLst/>
          </a:prstGeom>
          <a:ln>
            <a:noFill/>
          </a:ln>
        </p:spPr>
      </p:pic>
      <p:pic>
        <p:nvPicPr>
          <p:cNvPr id="237" name="Imagem 5" descr=""/>
          <p:cNvPicPr/>
          <p:nvPr/>
        </p:nvPicPr>
        <p:blipFill>
          <a:blip r:embed="rId2"/>
          <a:srcRect l="-9727086" t="3830681" r="-11821405" b="3440909"/>
          <a:stretch>
            <a:fillRect/>
          </a:stretch>
        </p:blipFill>
        <p:spPr>
          <a:xfrm>
            <a:off x="671400" y="187920"/>
            <a:ext cx="925920" cy="65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Willian</a:t>
            </a:r>
            <a:endParaRPr/>
          </a:p>
        </p:txBody>
      </p:sp>
      <p:sp>
        <p:nvSpPr>
          <p:cNvPr id="239" name="CustomShape 2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Diagrama de Caso de Uso</a:t>
            </a:r>
            <a:endParaRPr/>
          </a:p>
        </p:txBody>
      </p:sp>
      <p:pic>
        <p:nvPicPr>
          <p:cNvPr id="240" name="Imagem 5" descr=""/>
          <p:cNvPicPr/>
          <p:nvPr/>
        </p:nvPicPr>
        <p:blipFill>
          <a:blip r:embed="rId1"/>
          <a:srcRect l="-9727086" t="3830681" r="-11821405" b="3440909"/>
          <a:stretch>
            <a:fillRect/>
          </a:stretch>
        </p:blipFill>
        <p:spPr>
          <a:xfrm>
            <a:off x="671400" y="187920"/>
            <a:ext cx="925920" cy="654120"/>
          </a:xfrm>
          <a:prstGeom prst="rect">
            <a:avLst/>
          </a:prstGeom>
          <a:ln>
            <a:noFill/>
          </a:ln>
        </p:spPr>
      </p:pic>
      <p:pic>
        <p:nvPicPr>
          <p:cNvPr id="241" name="Picture 1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536560" y="1076400"/>
            <a:ext cx="6858360" cy="534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Willian</a:t>
            </a:r>
            <a:endParaRPr/>
          </a:p>
        </p:txBody>
      </p:sp>
      <p:sp>
        <p:nvSpPr>
          <p:cNvPr id="243" name="CustomShape 2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WEB</a:t>
            </a:r>
            <a:endParaRPr/>
          </a:p>
        </p:txBody>
      </p:sp>
      <p:graphicFrame>
        <p:nvGraphicFramePr>
          <p:cNvPr id="244" name="Table 3"/>
          <p:cNvGraphicFramePr/>
          <p:nvPr/>
        </p:nvGraphicFramePr>
        <p:xfrm>
          <a:off x="776160" y="1462680"/>
          <a:ext cx="10780560" cy="3342600"/>
        </p:xfrm>
        <a:graphic>
          <a:graphicData uri="http://schemas.openxmlformats.org/drawingml/2006/table">
            <a:tbl>
              <a:tblPr/>
              <a:tblGrid>
                <a:gridCol w="2551680"/>
                <a:gridCol w="8229240"/>
              </a:tblGrid>
              <a:tr h="541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  <a:latin typeface="Calibri"/>
                        </a:rPr>
                        <a:t>User Cases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  <a:latin typeface="Calibri"/>
                        </a:rPr>
                        <a:t>User Stories</a:t>
                      </a:r>
                      <a:endParaRPr/>
                    </a:p>
                  </a:txBody>
                  <a:tcPr/>
                </a:tc>
              </a:tr>
              <a:tr h="933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Manter Produtos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Como gerente, eu quero cadastrar, editar, atualizar os dados referentes aos meus produtos.</a:t>
                      </a:r>
                      <a:endParaRPr/>
                    </a:p>
                  </a:txBody>
                  <a:tcPr/>
                </a:tc>
              </a:tr>
              <a:tr h="933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Manter Fornecedores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Como gerente, eu quero cadastrar, editar, atualizar os dados referentes aos meus  fornecedores.</a:t>
                      </a:r>
                      <a:endParaRPr/>
                    </a:p>
                  </a:txBody>
                  <a:tcPr/>
                </a:tc>
              </a:tr>
              <a:tr h="934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Manter estoque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Como gerente, eu quero cadastrar, editar, atualizar os dados referentes aos meus estoque.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Willian</a:t>
            </a:r>
            <a:endParaRPr/>
          </a:p>
        </p:txBody>
      </p:sp>
      <p:sp>
        <p:nvSpPr>
          <p:cNvPr id="246" name="CustomShape 2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MOBILE</a:t>
            </a:r>
            <a:endParaRPr/>
          </a:p>
        </p:txBody>
      </p:sp>
      <p:graphicFrame>
        <p:nvGraphicFramePr>
          <p:cNvPr id="247" name="Table 3"/>
          <p:cNvGraphicFramePr/>
          <p:nvPr/>
        </p:nvGraphicFramePr>
        <p:xfrm>
          <a:off x="776160" y="1462680"/>
          <a:ext cx="10780560" cy="3342600"/>
        </p:xfrm>
        <a:graphic>
          <a:graphicData uri="http://schemas.openxmlformats.org/drawingml/2006/table">
            <a:tbl>
              <a:tblPr/>
              <a:tblGrid>
                <a:gridCol w="2551680"/>
                <a:gridCol w="8229240"/>
              </a:tblGrid>
              <a:tr h="541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  <a:latin typeface="Calibri"/>
                        </a:rPr>
                        <a:t>User Cases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  <a:latin typeface="Calibri"/>
                        </a:rPr>
                        <a:t>User Stories</a:t>
                      </a:r>
                      <a:endParaRPr/>
                    </a:p>
                  </a:txBody>
                  <a:tcPr/>
                </a:tc>
              </a:tr>
              <a:tr h="933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Visualizar Fornecedores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Como gerente, eu quero visualizar todos os meus fornecedores para que eu possa ter o controle.</a:t>
                      </a:r>
                      <a:endParaRPr/>
                    </a:p>
                  </a:txBody>
                  <a:tcPr/>
                </a:tc>
              </a:tr>
              <a:tr h="933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Visualizar Estoque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Como gerente, eu quero visualizar todos os meu estoque para que eu possa ter o controle.</a:t>
                      </a:r>
                      <a:endParaRPr/>
                    </a:p>
                  </a:txBody>
                  <a:tcPr/>
                </a:tc>
              </a:tr>
              <a:tr h="934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Visualizar Produtos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Como gerente,  eu quero visualizar  todos os meus produtos para que eu possa ter o controle. e que meus clientes possam visualizar também para escolherem quais vão adquirir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Casos de Uso</a:t>
            </a:r>
            <a:endParaRPr/>
          </a:p>
        </p:txBody>
      </p:sp>
      <p:graphicFrame>
        <p:nvGraphicFramePr>
          <p:cNvPr id="93" name="Table 2"/>
          <p:cNvGraphicFramePr/>
          <p:nvPr/>
        </p:nvGraphicFramePr>
        <p:xfrm>
          <a:off x="264960" y="1759320"/>
          <a:ext cx="11607120" cy="3171960"/>
        </p:xfrm>
        <a:graphic>
          <a:graphicData uri="http://schemas.openxmlformats.org/drawingml/2006/table">
            <a:tbl>
              <a:tblPr/>
              <a:tblGrid>
                <a:gridCol w="3297960"/>
                <a:gridCol w="4626360"/>
                <a:gridCol w="1689480"/>
                <a:gridCol w="947160"/>
                <a:gridCol w="1046520"/>
              </a:tblGrid>
              <a:tr h="689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latin typeface="Calibri"/>
                        </a:rPr>
                        <a:t>Casos de Uso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latin typeface="Calibri"/>
                        </a:rPr>
                        <a:t>Descrição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latin typeface="Calibri"/>
                        </a:rPr>
                        <a:t>Atores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latin typeface="Calibri"/>
                        </a:rPr>
                        <a:t>WEB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latin typeface="Calibri"/>
                        </a:rPr>
                        <a:t>MOBILE</a:t>
                      </a:r>
                      <a:endParaRPr/>
                    </a:p>
                  </a:txBody>
                  <a:tcPr/>
                </a:tc>
              </a:tr>
              <a:tr h="896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Preço de Produto (Mobile)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Através de leitura pela câmera, poderá consultar o preço do produto específico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Cliente Atendente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</a:tr>
              <a:tr h="628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Manter Encomenda Periódica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Realizar encomendas periódicas, ex.: 6 pães todos os dias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Cliente Funcionário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</a:tr>
              <a:tr h="628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Avaliar Serviços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Canal onde cliente avalia os serviços prestados pela Panificadora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Cliente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</a:tr>
              <a:tr h="896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FeedBack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Funcionário registra feedback das avaliações e cliente visualiza o feedback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Cliente Funcionário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4" name="CustomShape 3"/>
          <p:cNvSpPr/>
          <p:nvPr/>
        </p:nvSpPr>
        <p:spPr>
          <a:xfrm>
            <a:off x="298440" y="1067760"/>
            <a:ext cx="9602640" cy="531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Luiz Henrique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Willian</a:t>
            </a:r>
            <a:endParaRPr/>
          </a:p>
        </p:txBody>
      </p:sp>
      <p:pic>
        <p:nvPicPr>
          <p:cNvPr id="249" name="Imagem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63040" y="967680"/>
            <a:ext cx="7290360" cy="548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Willian</a:t>
            </a:r>
            <a:endParaRPr/>
          </a:p>
        </p:txBody>
      </p:sp>
      <p:pic>
        <p:nvPicPr>
          <p:cNvPr id="251" name="Imagem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86640" y="971640"/>
            <a:ext cx="7133760" cy="5370840"/>
          </a:xfrm>
          <a:prstGeom prst="rect">
            <a:avLst/>
          </a:prstGeom>
          <a:ln>
            <a:noFill/>
          </a:ln>
        </p:spPr>
      </p:pic>
      <p:pic>
        <p:nvPicPr>
          <p:cNvPr id="252" name="Imagem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601840" y="1555920"/>
            <a:ext cx="2230920" cy="438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Willian</a:t>
            </a:r>
            <a:endParaRPr/>
          </a:p>
        </p:txBody>
      </p:sp>
      <p:pic>
        <p:nvPicPr>
          <p:cNvPr id="254" name="Imagem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70960" y="995400"/>
            <a:ext cx="7229520" cy="542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Willian</a:t>
            </a:r>
            <a:endParaRPr/>
          </a:p>
        </p:txBody>
      </p:sp>
      <p:pic>
        <p:nvPicPr>
          <p:cNvPr id="256" name="Imagem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727520" y="1503000"/>
            <a:ext cx="2239920" cy="438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Willian</a:t>
            </a:r>
            <a:endParaRPr/>
          </a:p>
        </p:txBody>
      </p:sp>
      <p:pic>
        <p:nvPicPr>
          <p:cNvPr id="258" name="Imagem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96160" y="935640"/>
            <a:ext cx="7502040" cy="562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Gustavo</a:t>
            </a:r>
            <a:endParaRPr/>
          </a:p>
        </p:txBody>
      </p:sp>
      <p:sp>
        <p:nvSpPr>
          <p:cNvPr id="260" name="CustomShape 2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Diagrama de Caso de Uso</a:t>
            </a:r>
            <a:endParaRPr/>
          </a:p>
        </p:txBody>
      </p:sp>
      <p:pic>
        <p:nvPicPr>
          <p:cNvPr id="261" name="Imagem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94280" y="1055160"/>
            <a:ext cx="5808960" cy="553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65240" y="978480"/>
            <a:ext cx="7328880" cy="5514120"/>
          </a:xfrm>
          <a:prstGeom prst="rect">
            <a:avLst/>
          </a:prstGeom>
          <a:ln>
            <a:noFill/>
          </a:ln>
        </p:spPr>
      </p:pic>
      <p:sp>
        <p:nvSpPr>
          <p:cNvPr id="263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Gustavo</a:t>
            </a:r>
            <a:endParaRPr/>
          </a:p>
        </p:txBody>
      </p:sp>
      <p:pic>
        <p:nvPicPr>
          <p:cNvPr id="264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696160" y="978480"/>
            <a:ext cx="2566440" cy="505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Gustavo</a:t>
            </a:r>
            <a:endParaRPr/>
          </a:p>
        </p:txBody>
      </p:sp>
      <p:pic>
        <p:nvPicPr>
          <p:cNvPr id="266" name="Imagem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45160" y="858600"/>
            <a:ext cx="7643520" cy="573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54440" y="988920"/>
            <a:ext cx="7336080" cy="5507280"/>
          </a:xfrm>
          <a:prstGeom prst="rect">
            <a:avLst/>
          </a:prstGeom>
          <a:ln>
            <a:noFill/>
          </a:ln>
        </p:spPr>
      </p:pic>
      <p:sp>
        <p:nvSpPr>
          <p:cNvPr id="268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Gustavo</a:t>
            </a:r>
            <a:endParaRPr/>
          </a:p>
        </p:txBody>
      </p:sp>
      <p:pic>
        <p:nvPicPr>
          <p:cNvPr id="269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451720" y="988920"/>
            <a:ext cx="1828080" cy="3618720"/>
          </a:xfrm>
          <a:prstGeom prst="rect">
            <a:avLst/>
          </a:prstGeom>
          <a:ln>
            <a:noFill/>
          </a:ln>
        </p:spPr>
      </p:pic>
      <p:pic>
        <p:nvPicPr>
          <p:cNvPr id="270" name="Picture 4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0280520" y="2613960"/>
            <a:ext cx="1856520" cy="3628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17600" y="988920"/>
            <a:ext cx="7328880" cy="5478480"/>
          </a:xfrm>
          <a:prstGeom prst="rect">
            <a:avLst/>
          </a:prstGeom>
          <a:ln>
            <a:noFill/>
          </a:ln>
        </p:spPr>
      </p:pic>
      <p:sp>
        <p:nvSpPr>
          <p:cNvPr id="272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Gustavo</a:t>
            </a:r>
            <a:endParaRPr/>
          </a:p>
        </p:txBody>
      </p:sp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Casos de Uso</a:t>
            </a:r>
            <a:endParaRPr/>
          </a:p>
        </p:txBody>
      </p:sp>
      <p:graphicFrame>
        <p:nvGraphicFramePr>
          <p:cNvPr id="96" name="Table 2"/>
          <p:cNvGraphicFramePr/>
          <p:nvPr/>
        </p:nvGraphicFramePr>
        <p:xfrm>
          <a:off x="264960" y="1546560"/>
          <a:ext cx="11607120" cy="4939560"/>
        </p:xfrm>
        <a:graphic>
          <a:graphicData uri="http://schemas.openxmlformats.org/drawingml/2006/table">
            <a:tbl>
              <a:tblPr/>
              <a:tblGrid>
                <a:gridCol w="3297960"/>
                <a:gridCol w="4626360"/>
                <a:gridCol w="1689480"/>
                <a:gridCol w="947160"/>
                <a:gridCol w="1046520"/>
              </a:tblGrid>
              <a:tr h="689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latin typeface="Calibri"/>
                        </a:rPr>
                        <a:t>Casos de Uso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latin typeface="Calibri"/>
                        </a:rPr>
                        <a:t>Descrição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latin typeface="Calibri"/>
                        </a:rPr>
                        <a:t>Atores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latin typeface="Calibri"/>
                        </a:rPr>
                        <a:t>WEB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latin typeface="Calibri"/>
                        </a:rPr>
                        <a:t>MOBILE</a:t>
                      </a:r>
                      <a:endParaRPr/>
                    </a:p>
                  </a:txBody>
                  <a:tcPr/>
                </a:tc>
              </a:tr>
              <a:tr h="628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Manter Receita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Cadastrar as receitas dos produtos da panificadora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Padeiro</a:t>
                      </a:r>
                      <a:endParaRPr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Confeiteiro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  <a:tr h="628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Manter Produção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Realiza cadastro da produção no sistema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Padeiro</a:t>
                      </a:r>
                      <a:endParaRPr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Confeiteiro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  <a:tr h="628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Manter equipamentos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Cadastrar, editar e visualizar lista de equipamentos da produção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Padeiro</a:t>
                      </a:r>
                      <a:endParaRPr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Confeiteiro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  <a:tr h="896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Visualizar Receitas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Os funcionário poderão visualizar a qualquer momento as receitas que lhe convém.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Funcionários</a:t>
                      </a:r>
                      <a:endParaRPr/>
                    </a:p>
                  </a:txBody>
                  <a:tcPr/>
                </a:tc>
                <a:tc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/>
                    </a:p>
                  </a:txBody>
                  <a:tcPr/>
                </a:tc>
              </a:tr>
              <a:tr h="11646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Visualizar Produção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Os funcionário poderão visualizar que produtos estão sendo produzidos e que estão prontos para a venda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Funcionários</a:t>
                      </a:r>
                      <a:endParaRPr/>
                    </a:p>
                  </a:txBody>
                  <a:tcPr/>
                </a:tc>
                <a:tc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</a:tr>
              <a:tr h="896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Visualizar Equipamentos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Os Funcionários visualizarao os estados de cada equipamento, assim como suas manutenções e reparos.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Funcionários</a:t>
                      </a:r>
                      <a:endParaRPr/>
                    </a:p>
                  </a:txBody>
                  <a:tcPr/>
                </a:tc>
                <a:tc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7" name="CustomShape 3"/>
          <p:cNvSpPr/>
          <p:nvPr/>
        </p:nvSpPr>
        <p:spPr>
          <a:xfrm>
            <a:off x="298440" y="1067760"/>
            <a:ext cx="9602640" cy="531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Reginaldo Castro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12920" y="988920"/>
            <a:ext cx="7314480" cy="5471280"/>
          </a:xfrm>
          <a:prstGeom prst="rect">
            <a:avLst/>
          </a:prstGeom>
          <a:ln>
            <a:noFill/>
          </a:ln>
        </p:spPr>
      </p:pic>
      <p:sp>
        <p:nvSpPr>
          <p:cNvPr id="274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Gustavo</a:t>
            </a:r>
            <a:endParaRPr/>
          </a:p>
        </p:txBody>
      </p:sp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12920" y="988920"/>
            <a:ext cx="7321680" cy="5485680"/>
          </a:xfrm>
          <a:prstGeom prst="rect">
            <a:avLst/>
          </a:prstGeom>
          <a:ln>
            <a:noFill/>
          </a:ln>
        </p:spPr>
      </p:pic>
      <p:sp>
        <p:nvSpPr>
          <p:cNvPr id="276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Gustavo</a:t>
            </a:r>
            <a:endParaRPr/>
          </a:p>
        </p:txBody>
      </p:sp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12920" y="988920"/>
            <a:ext cx="7321680" cy="5507280"/>
          </a:xfrm>
          <a:prstGeom prst="rect">
            <a:avLst/>
          </a:prstGeom>
          <a:ln>
            <a:noFill/>
          </a:ln>
        </p:spPr>
      </p:pic>
      <p:sp>
        <p:nvSpPr>
          <p:cNvPr id="278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Gustavo</a:t>
            </a:r>
            <a:endParaRPr/>
          </a:p>
        </p:txBody>
      </p:sp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12920" y="988920"/>
            <a:ext cx="7321680" cy="5478480"/>
          </a:xfrm>
          <a:prstGeom prst="rect">
            <a:avLst/>
          </a:prstGeom>
          <a:ln>
            <a:noFill/>
          </a:ln>
        </p:spPr>
      </p:pic>
      <p:sp>
        <p:nvSpPr>
          <p:cNvPr id="280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Gustavo</a:t>
            </a:r>
            <a:endParaRPr/>
          </a:p>
        </p:txBody>
      </p:sp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Imagem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42480" y="1119960"/>
            <a:ext cx="2413800" cy="4717080"/>
          </a:xfrm>
          <a:prstGeom prst="rect">
            <a:avLst/>
          </a:prstGeom>
          <a:ln>
            <a:noFill/>
          </a:ln>
        </p:spPr>
      </p:pic>
      <p:pic>
        <p:nvPicPr>
          <p:cNvPr id="282" name="Imagem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59840" y="1119960"/>
            <a:ext cx="2413800" cy="4717080"/>
          </a:xfrm>
          <a:prstGeom prst="rect">
            <a:avLst/>
          </a:prstGeom>
          <a:ln>
            <a:noFill/>
          </a:ln>
        </p:spPr>
      </p:pic>
      <p:pic>
        <p:nvPicPr>
          <p:cNvPr id="283" name="Imagem 3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249600" y="1119960"/>
            <a:ext cx="2413800" cy="4717080"/>
          </a:xfrm>
          <a:prstGeom prst="rect">
            <a:avLst/>
          </a:prstGeom>
          <a:ln>
            <a:noFill/>
          </a:ln>
        </p:spPr>
      </p:pic>
      <p:pic>
        <p:nvPicPr>
          <p:cNvPr id="284" name="Imagem 4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8866440" y="1119960"/>
            <a:ext cx="2413800" cy="4717080"/>
          </a:xfrm>
          <a:prstGeom prst="rect">
            <a:avLst/>
          </a:prstGeom>
          <a:ln>
            <a:noFill/>
          </a:ln>
        </p:spPr>
      </p:pic>
      <p:sp>
        <p:nvSpPr>
          <p:cNvPr id="285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Gustavo</a:t>
            </a:r>
            <a:endParaRPr/>
          </a:p>
        </p:txBody>
      </p:sp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Imagem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619360" y="1135080"/>
            <a:ext cx="2413800" cy="4717080"/>
          </a:xfrm>
          <a:prstGeom prst="rect">
            <a:avLst/>
          </a:prstGeom>
          <a:ln>
            <a:noFill/>
          </a:ln>
        </p:spPr>
      </p:pic>
      <p:pic>
        <p:nvPicPr>
          <p:cNvPr id="287" name="Imagem 6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044320" y="1135080"/>
            <a:ext cx="2413800" cy="4717080"/>
          </a:xfrm>
          <a:prstGeom prst="rect">
            <a:avLst/>
          </a:prstGeom>
          <a:ln>
            <a:noFill/>
          </a:ln>
        </p:spPr>
      </p:pic>
      <p:pic>
        <p:nvPicPr>
          <p:cNvPr id="288" name="Imagem 7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458840" y="1160280"/>
            <a:ext cx="2413800" cy="4717080"/>
          </a:xfrm>
          <a:prstGeom prst="rect">
            <a:avLst/>
          </a:prstGeom>
          <a:ln>
            <a:noFill/>
          </a:ln>
        </p:spPr>
      </p:pic>
      <p:sp>
        <p:nvSpPr>
          <p:cNvPr id="289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Gustavo</a:t>
            </a:r>
            <a:endParaRPr/>
          </a:p>
        </p:txBody>
      </p:sp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Imagem 1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610720" y="1141920"/>
            <a:ext cx="2413800" cy="4717080"/>
          </a:xfrm>
          <a:prstGeom prst="rect">
            <a:avLst/>
          </a:prstGeom>
          <a:ln>
            <a:noFill/>
          </a:ln>
        </p:spPr>
      </p:pic>
      <p:pic>
        <p:nvPicPr>
          <p:cNvPr id="291" name="Imagem 1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025240" y="1135440"/>
            <a:ext cx="2413800" cy="4717080"/>
          </a:xfrm>
          <a:prstGeom prst="rect">
            <a:avLst/>
          </a:prstGeom>
          <a:ln>
            <a:noFill/>
          </a:ln>
        </p:spPr>
      </p:pic>
      <p:pic>
        <p:nvPicPr>
          <p:cNvPr id="292" name="Imagem 13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439760" y="1137240"/>
            <a:ext cx="2413800" cy="4717080"/>
          </a:xfrm>
          <a:prstGeom prst="rect">
            <a:avLst/>
          </a:prstGeom>
          <a:ln>
            <a:noFill/>
          </a:ln>
        </p:spPr>
      </p:pic>
      <p:sp>
        <p:nvSpPr>
          <p:cNvPr id="293" name="CustomShape 1"/>
          <p:cNvSpPr/>
          <p:nvPr/>
        </p:nvSpPr>
        <p:spPr>
          <a:xfrm>
            <a:off x="157320" y="6253200"/>
            <a:ext cx="25358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ＭＳ Ｐゴシック"/>
              </a:rPr>
              <a:t>Gustavo</a:t>
            </a:r>
            <a:endParaRPr/>
          </a:p>
        </p:txBody>
      </p:sp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46280" y="988920"/>
            <a:ext cx="2413800" cy="4717080"/>
          </a:xfrm>
          <a:prstGeom prst="rect">
            <a:avLst/>
          </a:prstGeom>
          <a:ln>
            <a:noFill/>
          </a:ln>
        </p:spPr>
      </p:pic>
      <p:pic>
        <p:nvPicPr>
          <p:cNvPr id="295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532320" y="988920"/>
            <a:ext cx="2413800" cy="4717080"/>
          </a:xfrm>
          <a:prstGeom prst="rect">
            <a:avLst/>
          </a:prstGeom>
          <a:ln>
            <a:noFill/>
          </a:ln>
        </p:spPr>
      </p:pic>
      <p:pic>
        <p:nvPicPr>
          <p:cNvPr id="296" name="Picture 4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318360" y="988920"/>
            <a:ext cx="2413800" cy="4717080"/>
          </a:xfrm>
          <a:prstGeom prst="rect">
            <a:avLst/>
          </a:prstGeom>
          <a:ln>
            <a:noFill/>
          </a:ln>
        </p:spPr>
      </p:pic>
      <p:pic>
        <p:nvPicPr>
          <p:cNvPr id="297" name="Picture 5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9104400" y="988920"/>
            <a:ext cx="2413800" cy="4717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46280" y="988920"/>
            <a:ext cx="2413800" cy="4717080"/>
          </a:xfrm>
          <a:prstGeom prst="rect">
            <a:avLst/>
          </a:prstGeom>
          <a:ln>
            <a:noFill/>
          </a:ln>
        </p:spPr>
      </p:pic>
      <p:pic>
        <p:nvPicPr>
          <p:cNvPr id="299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532320" y="988920"/>
            <a:ext cx="2413800" cy="4717080"/>
          </a:xfrm>
          <a:prstGeom prst="rect">
            <a:avLst/>
          </a:prstGeom>
          <a:ln>
            <a:noFill/>
          </a:ln>
        </p:spPr>
      </p:pic>
      <p:pic>
        <p:nvPicPr>
          <p:cNvPr id="300" name="Picture 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318360" y="988920"/>
            <a:ext cx="2413800" cy="4717080"/>
          </a:xfrm>
          <a:prstGeom prst="rect">
            <a:avLst/>
          </a:prstGeom>
          <a:ln>
            <a:noFill/>
          </a:ln>
        </p:spPr>
      </p:pic>
      <p:pic>
        <p:nvPicPr>
          <p:cNvPr id="301" name="Picture 9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9104400" y="988920"/>
            <a:ext cx="2413800" cy="4717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46280" y="988920"/>
            <a:ext cx="2413800" cy="4717080"/>
          </a:xfrm>
          <a:prstGeom prst="rect">
            <a:avLst/>
          </a:prstGeom>
          <a:ln>
            <a:noFill/>
          </a:ln>
        </p:spPr>
      </p:pic>
      <p:pic>
        <p:nvPicPr>
          <p:cNvPr id="303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532320" y="988920"/>
            <a:ext cx="2413800" cy="4717080"/>
          </a:xfrm>
          <a:prstGeom prst="rect">
            <a:avLst/>
          </a:prstGeom>
          <a:ln>
            <a:noFill/>
          </a:ln>
        </p:spPr>
      </p:pic>
      <p:pic>
        <p:nvPicPr>
          <p:cNvPr id="304" name="Picture 4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318360" y="988920"/>
            <a:ext cx="2413800" cy="4717080"/>
          </a:xfrm>
          <a:prstGeom prst="rect">
            <a:avLst/>
          </a:prstGeom>
          <a:ln>
            <a:noFill/>
          </a:ln>
        </p:spPr>
      </p:pic>
      <p:pic>
        <p:nvPicPr>
          <p:cNvPr id="305" name="Picture 5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9104400" y="988920"/>
            <a:ext cx="2413800" cy="4717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Casos de Uso</a:t>
            </a:r>
            <a:endParaRPr/>
          </a:p>
        </p:txBody>
      </p:sp>
      <p:graphicFrame>
        <p:nvGraphicFramePr>
          <p:cNvPr id="99" name="Table 2"/>
          <p:cNvGraphicFramePr/>
          <p:nvPr/>
        </p:nvGraphicFramePr>
        <p:xfrm>
          <a:off x="264960" y="1759320"/>
          <a:ext cx="11607120" cy="4444560"/>
        </p:xfrm>
        <a:graphic>
          <a:graphicData uri="http://schemas.openxmlformats.org/drawingml/2006/table">
            <a:tbl>
              <a:tblPr/>
              <a:tblGrid>
                <a:gridCol w="3297960"/>
                <a:gridCol w="4626360"/>
                <a:gridCol w="1689480"/>
                <a:gridCol w="947160"/>
                <a:gridCol w="1046520"/>
              </a:tblGrid>
              <a:tr h="689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latin typeface="Calibri"/>
                        </a:rPr>
                        <a:t>Casos de Uso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latin typeface="Calibri"/>
                        </a:rPr>
                        <a:t>Descrição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latin typeface="Calibri"/>
                        </a:rPr>
                        <a:t>Atores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latin typeface="Calibri"/>
                        </a:rPr>
                        <a:t>WEB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latin typeface="Calibri"/>
                        </a:rPr>
                        <a:t>MOBILE</a:t>
                      </a:r>
                      <a:endParaRPr/>
                    </a:p>
                  </a:txBody>
                  <a:tcPr/>
                </a:tc>
              </a:tr>
              <a:tr h="628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Registrar ponto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Registrar entrada e saída de funcionários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Funcionário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  <a:tr h="4316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Efetuar Venda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Efetua as vendas de produtos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Funcionário</a:t>
                      </a:r>
                      <a:endParaRPr/>
                    </a:p>
                  </a:txBody>
                  <a:tcPr/>
                </a:tc>
                <a:tc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</a:tr>
              <a:tr h="628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Emitir Relatório de Ponto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Relatório de ponto dos funcionários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Funcionário</a:t>
                      </a:r>
                      <a:endParaRPr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Gerente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</a:tr>
              <a:tr h="628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Cadastrar Produto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Cadastro de Produtos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Funcionário</a:t>
                      </a:r>
                      <a:endParaRPr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Gerente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  <a:tr h="4316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Gerenciar Usuário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Altera dados e login Funcionário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Gerente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  <a:tr h="4316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Manter Ponto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Justifica inconsistências no ponto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Gerente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  <a:tr h="628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Emitir Relatório de venda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Relatório de vendas de produtos mensal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Gerente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</a:tbl>
          </a:graphicData>
        </a:graphic>
      </p:graphicFrame>
      <p:sp>
        <p:nvSpPr>
          <p:cNvPr id="100" name="CustomShape 3"/>
          <p:cNvSpPr/>
          <p:nvPr/>
        </p:nvSpPr>
        <p:spPr>
          <a:xfrm>
            <a:off x="298440" y="1067760"/>
            <a:ext cx="9602640" cy="531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Willian Alves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46280" y="988920"/>
            <a:ext cx="2413800" cy="4717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60320" y="1463040"/>
            <a:ext cx="7040520" cy="3017160"/>
          </a:xfrm>
          <a:prstGeom prst="rect">
            <a:avLst/>
          </a:prstGeom>
          <a:ln>
            <a:noFill/>
          </a:ln>
        </p:spPr>
      </p:pic>
      <p:sp>
        <p:nvSpPr>
          <p:cNvPr id="308" name="CustomShape 1"/>
          <p:cNvSpPr/>
          <p:nvPr/>
        </p:nvSpPr>
        <p:spPr>
          <a:xfrm>
            <a:off x="182160" y="6154560"/>
            <a:ext cx="915120" cy="429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Willian</a:t>
            </a:r>
            <a:endParaRPr/>
          </a:p>
        </p:txBody>
      </p:sp>
    </p:spTree>
  </p:cSld>
  <p:timing>
    <p:tnLst>
      <p:par>
        <p:cTn id="141" dur="indefinite" restart="never" nodeType="tmRoot">
          <p:childTnLst>
            <p:seq>
              <p:cTn id="1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4320" y="914400"/>
            <a:ext cx="11338200" cy="5486040"/>
          </a:xfrm>
          <a:prstGeom prst="rect">
            <a:avLst/>
          </a:prstGeom>
          <a:ln>
            <a:noFill/>
          </a:ln>
        </p:spPr>
      </p:pic>
      <p:sp>
        <p:nvSpPr>
          <p:cNvPr id="310" name="CustomShape 1"/>
          <p:cNvSpPr/>
          <p:nvPr/>
        </p:nvSpPr>
        <p:spPr>
          <a:xfrm>
            <a:off x="182160" y="6154560"/>
            <a:ext cx="915120" cy="429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Willian</a:t>
            </a:r>
            <a:endParaRPr/>
          </a:p>
        </p:txBody>
      </p:sp>
    </p:spTree>
  </p:cSld>
  <p:timing>
    <p:tnLst>
      <p:par>
        <p:cTn id="143" dur="indefinite" restart="never" nodeType="tmRoot">
          <p:childTnLst>
            <p:seq>
              <p:cTn id="1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4320" y="1005840"/>
            <a:ext cx="11521080" cy="5211720"/>
          </a:xfrm>
          <a:prstGeom prst="rect">
            <a:avLst/>
          </a:prstGeom>
          <a:ln>
            <a:noFill/>
          </a:ln>
        </p:spPr>
      </p:pic>
      <p:sp>
        <p:nvSpPr>
          <p:cNvPr id="312" name="CustomShape 1"/>
          <p:cNvSpPr/>
          <p:nvPr/>
        </p:nvSpPr>
        <p:spPr>
          <a:xfrm>
            <a:off x="182160" y="6154560"/>
            <a:ext cx="915120" cy="429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Willian</a:t>
            </a:r>
            <a:endParaRPr/>
          </a:p>
        </p:txBody>
      </p:sp>
    </p:spTree>
  </p:cSld>
  <p:timing>
    <p:tnLst>
      <p:par>
        <p:cTn id="145" dur="indefinite" restart="never" nodeType="tmRoot">
          <p:childTnLst>
            <p:seq>
              <p:cTn id="1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88720" y="1554480"/>
            <a:ext cx="10149480" cy="4205880"/>
          </a:xfrm>
          <a:prstGeom prst="rect">
            <a:avLst/>
          </a:prstGeom>
          <a:ln>
            <a:noFill/>
          </a:ln>
        </p:spPr>
      </p:pic>
      <p:sp>
        <p:nvSpPr>
          <p:cNvPr id="314" name="CustomShape 1"/>
          <p:cNvSpPr/>
          <p:nvPr/>
        </p:nvSpPr>
        <p:spPr>
          <a:xfrm>
            <a:off x="182160" y="6154560"/>
            <a:ext cx="915120" cy="429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Willian</a:t>
            </a:r>
            <a:endParaRPr/>
          </a:p>
        </p:txBody>
      </p:sp>
    </p:spTree>
  </p:cSld>
  <p:timing>
    <p:tnLst>
      <p:par>
        <p:cTn id="147" dur="indefinite" restart="never" nodeType="tmRoot">
          <p:childTnLst>
            <p:seq>
              <p:cTn id="1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0" y="1920240"/>
            <a:ext cx="10058040" cy="3484800"/>
          </a:xfrm>
          <a:prstGeom prst="rect">
            <a:avLst/>
          </a:prstGeom>
          <a:ln>
            <a:noFill/>
          </a:ln>
        </p:spPr>
      </p:pic>
      <p:sp>
        <p:nvSpPr>
          <p:cNvPr id="316" name="CustomShape 1"/>
          <p:cNvSpPr/>
          <p:nvPr/>
        </p:nvSpPr>
        <p:spPr>
          <a:xfrm>
            <a:off x="182160" y="6154560"/>
            <a:ext cx="915120" cy="429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Willian</a:t>
            </a:r>
            <a:endParaRPr/>
          </a:p>
        </p:txBody>
      </p:sp>
    </p:spTree>
  </p:cSld>
  <p:timing>
    <p:tnLst>
      <p:par>
        <p:cTn id="149" dur="indefinite" restart="never" nodeType="tmRoot">
          <p:childTnLst>
            <p:seq>
              <p:cTn id="1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22960" y="1499400"/>
            <a:ext cx="10515240" cy="3916440"/>
          </a:xfrm>
          <a:prstGeom prst="rect">
            <a:avLst/>
          </a:prstGeom>
          <a:ln>
            <a:noFill/>
          </a:ln>
        </p:spPr>
      </p:pic>
      <p:sp>
        <p:nvSpPr>
          <p:cNvPr id="318" name="CustomShape 1"/>
          <p:cNvSpPr/>
          <p:nvPr/>
        </p:nvSpPr>
        <p:spPr>
          <a:xfrm>
            <a:off x="182160" y="6154560"/>
            <a:ext cx="915120" cy="429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Willian</a:t>
            </a:r>
            <a:endParaRPr/>
          </a:p>
        </p:txBody>
      </p:sp>
    </p:spTree>
  </p:cSld>
  <p:timing>
    <p:tnLst>
      <p:par>
        <p:cTn id="151" dur="indefinite" restart="never" nodeType="tmRoot">
          <p:childTnLst>
            <p:seq>
              <p:cTn id="1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463040"/>
            <a:ext cx="10881000" cy="4426920"/>
          </a:xfrm>
          <a:prstGeom prst="rect">
            <a:avLst/>
          </a:prstGeom>
          <a:ln>
            <a:noFill/>
          </a:ln>
        </p:spPr>
      </p:pic>
      <p:sp>
        <p:nvSpPr>
          <p:cNvPr id="320" name="CustomShape 1"/>
          <p:cNvSpPr/>
          <p:nvPr/>
        </p:nvSpPr>
        <p:spPr>
          <a:xfrm>
            <a:off x="182160" y="6154560"/>
            <a:ext cx="915120" cy="429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Willian</a:t>
            </a:r>
            <a:endParaRPr/>
          </a:p>
        </p:txBody>
      </p:sp>
    </p:spTree>
  </p:cSld>
  <p:timing>
    <p:tnLst>
      <p:par>
        <p:cTn id="153" dur="indefinite" restart="never" nodeType="tmRoot">
          <p:childTnLst>
            <p:seq>
              <p:cTn id="1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54480" y="1097280"/>
            <a:ext cx="8777880" cy="5211720"/>
          </a:xfrm>
          <a:prstGeom prst="rect">
            <a:avLst/>
          </a:prstGeom>
          <a:ln>
            <a:noFill/>
          </a:ln>
        </p:spPr>
      </p:pic>
      <p:sp>
        <p:nvSpPr>
          <p:cNvPr id="322" name="CustomShape 1"/>
          <p:cNvSpPr/>
          <p:nvPr/>
        </p:nvSpPr>
        <p:spPr>
          <a:xfrm>
            <a:off x="181800" y="6154200"/>
            <a:ext cx="915120" cy="429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Willian</a:t>
            </a:r>
            <a:endParaRPr/>
          </a:p>
        </p:txBody>
      </p:sp>
    </p:spTree>
  </p:cSld>
  <p:timing>
    <p:tnLst>
      <p:par>
        <p:cTn id="155" dur="indefinite" restart="never" nodeType="tmRoot">
          <p:childTnLst>
            <p:seq>
              <p:cTn id="1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178200" y="2648160"/>
            <a:ext cx="11850840" cy="118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400">
                <a:solidFill>
                  <a:srgbClr val="000000"/>
                </a:solidFill>
                <a:latin typeface="Calibri"/>
                <a:ea typeface="ＭＳ Ｐゴシック"/>
              </a:rPr>
              <a:t>FIM da Apresentação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000000"/>
                </a:solidFill>
                <a:latin typeface="Calibri"/>
                <a:ea typeface="ＭＳ Ｐゴシック"/>
              </a:rPr>
              <a:t>Obrigado!</a:t>
            </a:r>
            <a:endParaRPr/>
          </a:p>
        </p:txBody>
      </p:sp>
    </p:spTree>
  </p:cSld>
  <p:timing>
    <p:tnLst>
      <p:par>
        <p:cTn id="157" dur="indefinite" restart="never" nodeType="tmRoot">
          <p:childTnLst>
            <p:seq>
              <p:cTn id="1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Casos de Uso</a:t>
            </a:r>
            <a:endParaRPr/>
          </a:p>
        </p:txBody>
      </p:sp>
      <p:graphicFrame>
        <p:nvGraphicFramePr>
          <p:cNvPr id="102" name="Table 2"/>
          <p:cNvGraphicFramePr/>
          <p:nvPr/>
        </p:nvGraphicFramePr>
        <p:xfrm>
          <a:off x="264960" y="1759320"/>
          <a:ext cx="11607120" cy="2084040"/>
        </p:xfrm>
        <a:graphic>
          <a:graphicData uri="http://schemas.openxmlformats.org/drawingml/2006/table">
            <a:tbl>
              <a:tblPr/>
              <a:tblGrid>
                <a:gridCol w="3297960"/>
                <a:gridCol w="4626360"/>
                <a:gridCol w="1689480"/>
                <a:gridCol w="947160"/>
                <a:gridCol w="1046520"/>
              </a:tblGrid>
              <a:tr h="689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latin typeface="Calibri"/>
                        </a:rPr>
                        <a:t>Casos de Uso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latin typeface="Calibri"/>
                        </a:rPr>
                        <a:t>Descrição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latin typeface="Calibri"/>
                        </a:rPr>
                        <a:t>Atores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latin typeface="Calibri"/>
                        </a:rPr>
                        <a:t>WEB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latin typeface="Calibri"/>
                        </a:rPr>
                        <a:t>MOBILE</a:t>
                      </a:r>
                      <a:endParaRPr/>
                    </a:p>
                  </a:txBody>
                  <a:tcPr/>
                </a:tc>
              </a:tr>
              <a:tr h="360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ff0000"/>
                          </a:solidFill>
                          <a:latin typeface="Calibri"/>
                        </a:rPr>
                        <a:t>Comprar  Itens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ff0000"/>
                          </a:solidFill>
                          <a:latin typeface="Calibri"/>
                        </a:rPr>
                        <a:t>Aquisição de produtos da padaria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ff0000"/>
                          </a:solidFill>
                          <a:latin typeface="Calibri"/>
                        </a:rPr>
                        <a:t>Cliente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ff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ff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</a:tr>
              <a:tr h="628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Pagar Compra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Efetivar pagamento de produtos adquiridos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Cliente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  <a:tr h="628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ff0000"/>
                          </a:solidFill>
                          <a:latin typeface="Calibri"/>
                        </a:rPr>
                        <a:t>Encher Carrinho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ff0000"/>
                          </a:solidFill>
                          <a:latin typeface="Calibri"/>
                        </a:rPr>
                        <a:t>Selecionar produtos a serem comprados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ff0000"/>
                          </a:solidFill>
                          <a:latin typeface="Calibri"/>
                        </a:rPr>
                        <a:t>Cliente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ff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ff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3" name="CustomShape 3"/>
          <p:cNvSpPr/>
          <p:nvPr/>
        </p:nvSpPr>
        <p:spPr>
          <a:xfrm>
            <a:off x="298440" y="1067760"/>
            <a:ext cx="9602640" cy="531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Willian Alves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826560" y="2690280"/>
            <a:ext cx="10608840" cy="1856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000000"/>
                </a:solidFill>
                <a:latin typeface="Calibri"/>
                <a:ea typeface="ＭＳ Ｐゴシック"/>
              </a:rPr>
              <a:t>Projeto de Sistemas de Informação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000">
                <a:solidFill>
                  <a:srgbClr val="002060"/>
                </a:solidFill>
                <a:latin typeface="Calibri"/>
                <a:ea typeface="ＭＳ Ｐゴシック"/>
              </a:rPr>
              <a:t>Professor : Márcio Palheta</a:t>
            </a:r>
            <a:endParaRPr/>
          </a:p>
        </p:txBody>
      </p:sp>
    </p:spTree>
  </p:cSld>
  <p:timing>
    <p:tnLst>
      <p:par>
        <p:cTn id="159" dur="indefinite" restart="never" nodeType="tmRoot">
          <p:childTnLst>
            <p:seq>
              <p:cTn id="1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784160" y="214920"/>
            <a:ext cx="856908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  <a:ea typeface="ＭＳ Ｐゴシック"/>
              </a:rPr>
              <a:t>Casos de Uso</a:t>
            </a:r>
            <a:endParaRPr/>
          </a:p>
        </p:txBody>
      </p:sp>
      <p:graphicFrame>
        <p:nvGraphicFramePr>
          <p:cNvPr id="105" name="Table 2"/>
          <p:cNvGraphicFramePr/>
          <p:nvPr/>
        </p:nvGraphicFramePr>
        <p:xfrm>
          <a:off x="264960" y="1759320"/>
          <a:ext cx="11607120" cy="4977000"/>
        </p:xfrm>
        <a:graphic>
          <a:graphicData uri="http://schemas.openxmlformats.org/drawingml/2006/table">
            <a:tbl>
              <a:tblPr/>
              <a:tblGrid>
                <a:gridCol w="3297960"/>
                <a:gridCol w="4626360"/>
                <a:gridCol w="1689480"/>
                <a:gridCol w="947160"/>
                <a:gridCol w="1046520"/>
              </a:tblGrid>
              <a:tr h="689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latin typeface="Calibri"/>
                        </a:rPr>
                        <a:t>Casos de Uso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latin typeface="Calibri"/>
                        </a:rPr>
                        <a:t>Descrição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latin typeface="Calibri"/>
                        </a:rPr>
                        <a:t>Atores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latin typeface="Calibri"/>
                        </a:rPr>
                        <a:t>WEB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latin typeface="Calibri"/>
                        </a:rPr>
                        <a:t>MOBILE</a:t>
                      </a:r>
                      <a:endParaRPr/>
                    </a:p>
                  </a:txBody>
                  <a:tcPr/>
                </a:tc>
              </a:tr>
              <a:tr h="8964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Manter Planos de fidelidade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Administrador realiza o controle planos de fidelidade de seus clientes, como metas e premiações.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Gerente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</a:tr>
              <a:tr h="2773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Manter cadastro de fidelidade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Cliente cadastrado participa de um programa de fidelidade onde ganha pontos por consumir produtos promocionais ou combos de produtos oferecidos na padaria. Podendo tambem vincular-se ou desvincular-se de quais quer planos e também podendo este listar planos aos quais está vinculado e visualizar pontos ou premios nos respectivos planos.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Cliente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</a:tr>
              <a:tr h="17010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Manter promoções e premiações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Administrador realiza do controle de quais produtos podem ser postos em promoção ou usados como premiação para plano de fidelidade. Assim como a liberação de premiações para clientes.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Gerente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6" name="CustomShape 3"/>
          <p:cNvSpPr/>
          <p:nvPr/>
        </p:nvSpPr>
        <p:spPr>
          <a:xfrm>
            <a:off x="298440" y="1067760"/>
            <a:ext cx="9602640" cy="531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Gustavo Machado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